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 id="2147483686" r:id="rId6"/>
    <p:sldMasterId id="214748368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Lst>
  <p:sldSz cy="5143500" cx="9144000"/>
  <p:notesSz cx="6858000" cy="9144000"/>
  <p:embeddedFontLst>
    <p:embeddedFont>
      <p:font typeface="Anton"/>
      <p:regular r:id="rId79"/>
    </p:embeddedFont>
    <p:embeddedFont>
      <p:font typeface="Lato"/>
      <p:regular r:id="rId80"/>
      <p:bold r:id="rId81"/>
      <p:italic r:id="rId82"/>
      <p:boldItalic r:id="rId83"/>
    </p:embeddedFont>
    <p:embeddedFont>
      <p:font typeface="Lato Light"/>
      <p:regular r:id="rId84"/>
      <p:bold r:id="rId85"/>
      <p:italic r:id="rId86"/>
      <p:boldItalic r:id="rId87"/>
    </p:embeddedFont>
    <p:embeddedFont>
      <p:font typeface="Didact Gothic"/>
      <p:regular r:id="rId88"/>
    </p:embeddedFont>
    <p:embeddedFont>
      <p:font typeface="Helvetica Neue"/>
      <p:regular r:id="rId89"/>
      <p:bold r:id="rId90"/>
      <p:italic r:id="rId91"/>
      <p:boldItalic r:id="rId92"/>
    </p:embeddedFont>
    <p:embeddedFont>
      <p:font typeface="Helvetica Neue Light"/>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DC04A2-AE7A-49F7-ADE8-3588F935ED7F}">
  <a:tblStyle styleId="{00DC04A2-AE7A-49F7-ADE8-3588F935ED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4B87C61-70D2-4654-9CF5-DF9A8EE9424E}" styleName="Table_1">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3453109-E012-4AE3-9F16-6E1911D61CC5}"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LatoLight-regular.fntdata"/><Relationship Id="rId83" Type="http://schemas.openxmlformats.org/officeDocument/2006/relationships/font" Target="fonts/Lato-boldItalic.fntdata"/><Relationship Id="rId42" Type="http://schemas.openxmlformats.org/officeDocument/2006/relationships/slide" Target="slides/slide34.xml"/><Relationship Id="rId86" Type="http://schemas.openxmlformats.org/officeDocument/2006/relationships/font" Target="fonts/LatoLight-italic.fntdata"/><Relationship Id="rId41" Type="http://schemas.openxmlformats.org/officeDocument/2006/relationships/slide" Target="slides/slide33.xml"/><Relationship Id="rId85" Type="http://schemas.openxmlformats.org/officeDocument/2006/relationships/font" Target="fonts/LatoLight-bold.fntdata"/><Relationship Id="rId44" Type="http://schemas.openxmlformats.org/officeDocument/2006/relationships/slide" Target="slides/slide36.xml"/><Relationship Id="rId88" Type="http://schemas.openxmlformats.org/officeDocument/2006/relationships/font" Target="fonts/DidactGothic-regular.fntdata"/><Relationship Id="rId43" Type="http://schemas.openxmlformats.org/officeDocument/2006/relationships/slide" Target="slides/slide35.xml"/><Relationship Id="rId87" Type="http://schemas.openxmlformats.org/officeDocument/2006/relationships/font" Target="fonts/LatoLight-bold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HelveticaNeue-regular.fntdata"/><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font" Target="fonts/Anton-regular.fntdata"/><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95" Type="http://schemas.openxmlformats.org/officeDocument/2006/relationships/font" Target="fonts/HelveticaNeueLight-italic.fntdata"/><Relationship Id="rId50" Type="http://schemas.openxmlformats.org/officeDocument/2006/relationships/slide" Target="slides/slide42.xml"/><Relationship Id="rId94" Type="http://schemas.openxmlformats.org/officeDocument/2006/relationships/font" Target="fonts/HelveticaNeueLight-bold.fntdata"/><Relationship Id="rId53" Type="http://schemas.openxmlformats.org/officeDocument/2006/relationships/slide" Target="slides/slide45.xml"/><Relationship Id="rId52" Type="http://schemas.openxmlformats.org/officeDocument/2006/relationships/slide" Target="slides/slide44.xml"/><Relationship Id="rId96" Type="http://schemas.openxmlformats.org/officeDocument/2006/relationships/font" Target="fonts/HelveticaNeueLight-boldItalic.fntdata"/><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HelveticaNeue-italic.fntdata"/><Relationship Id="rId90" Type="http://schemas.openxmlformats.org/officeDocument/2006/relationships/font" Target="fonts/HelveticaNeue-bold.fntdata"/><Relationship Id="rId93" Type="http://schemas.openxmlformats.org/officeDocument/2006/relationships/font" Target="fonts/HelveticaNeueLight-regular.fntdata"/><Relationship Id="rId92" Type="http://schemas.openxmlformats.org/officeDocument/2006/relationships/font" Target="fonts/HelveticaNeue-boldItalic.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e29fa39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ae29fa399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para la primera clase (después no va).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e29fa399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ae29fa399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e29fa399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ae29fa3992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e29fa399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ae29fa3992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e29fa399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ae29fa3992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e29fa399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ae29fa3992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a46608a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a46608a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e29fa399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ae29fa3992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e29fa399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ae29fa3992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Light"/>
                <a:ea typeface="Helvetica Neue Light"/>
                <a:cs typeface="Helvetica Neue Light"/>
                <a:sym typeface="Helvetica Neue Light"/>
              </a:rPr>
              <a:t>Primera clase</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e29fa399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ae29fa3992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9efd2177e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9efd2177e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e29fa399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ae29fa399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78cd5c92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78cd5c922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9efd2177e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9efd2177e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9be76f1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09be76f1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66970525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c66970525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9974b03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09974b03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b3263cc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fb3263ccc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78cd5c922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78cd5c9223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9974b031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9974b031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78cd5c9223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8cd5c9223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78cd5c9223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78cd5c922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e29fa399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ae29fa399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(sólo la primera clase)</a:t>
            </a:r>
            <a:br>
              <a:rPr b="1" lang="en-GB"/>
            </a:br>
            <a:r>
              <a:rPr b="1" lang="en-GB"/>
              <a:t>Presentación de Estudiantes</a:t>
            </a:r>
            <a:endParaRPr b="1"/>
          </a:p>
          <a:p>
            <a:pPr indent="0" lvl="0" marL="0" rtl="0" algn="l">
              <a:lnSpc>
                <a:spcPct val="100000"/>
              </a:lnSpc>
              <a:spcBef>
                <a:spcPts val="0"/>
              </a:spcBef>
              <a:spcAft>
                <a:spcPts val="0"/>
              </a:spcAft>
              <a:buSzPts val="1100"/>
              <a:buNone/>
            </a:pPr>
            <a:r>
              <a:rPr lang="en-GB"/>
              <a:t>Soporte: Encuesta de Zoom</a:t>
            </a:r>
            <a:endParaRPr/>
          </a:p>
          <a:p>
            <a:pPr indent="0" lvl="0" marL="0" rtl="0" algn="l">
              <a:lnSpc>
                <a:spcPct val="100000"/>
              </a:lnSpc>
              <a:spcBef>
                <a:spcPts val="0"/>
              </a:spcBef>
              <a:spcAft>
                <a:spcPts val="0"/>
              </a:spcAft>
              <a:buSzPts val="1100"/>
              <a:buNone/>
            </a:pPr>
            <a:r>
              <a:rPr lang="en-GB"/>
              <a:t>¿Como crear encuestas de zoom? Disponible en </a:t>
            </a:r>
            <a:r>
              <a:rPr lang="en-GB" u="sng">
                <a:solidFill>
                  <a:schemeClr val="hlink"/>
                </a:solidFill>
                <a:hlinkClick r:id="rId2"/>
              </a:rPr>
              <a:t>este video.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PAÍS </a:t>
            </a:r>
            <a:r>
              <a:rPr lang="en-GB"/>
              <a:t>/ Opciones:</a:t>
            </a:r>
            <a:endParaRPr/>
          </a:p>
          <a:p>
            <a:pPr indent="-298450" lvl="0" marL="457200" rtl="0" algn="l">
              <a:lnSpc>
                <a:spcPct val="100000"/>
              </a:lnSpc>
              <a:spcBef>
                <a:spcPts val="0"/>
              </a:spcBef>
              <a:spcAft>
                <a:spcPts val="0"/>
              </a:spcAft>
              <a:buSzPts val="1100"/>
              <a:buAutoNum type="arabicPeriod"/>
            </a:pPr>
            <a:r>
              <a:rPr lang="en-GB"/>
              <a:t>Argentina</a:t>
            </a:r>
            <a:endParaRPr/>
          </a:p>
          <a:p>
            <a:pPr indent="-298450" lvl="0" marL="457200" rtl="0" algn="l">
              <a:lnSpc>
                <a:spcPct val="100000"/>
              </a:lnSpc>
              <a:spcBef>
                <a:spcPts val="0"/>
              </a:spcBef>
              <a:spcAft>
                <a:spcPts val="0"/>
              </a:spcAft>
              <a:buSzPts val="1100"/>
              <a:buAutoNum type="arabicPeriod"/>
            </a:pPr>
            <a:r>
              <a:rPr lang="en-GB"/>
              <a:t>Uruguay</a:t>
            </a:r>
            <a:endParaRPr/>
          </a:p>
          <a:p>
            <a:pPr indent="-298450" lvl="0" marL="457200" rtl="0" algn="l">
              <a:lnSpc>
                <a:spcPct val="100000"/>
              </a:lnSpc>
              <a:spcBef>
                <a:spcPts val="0"/>
              </a:spcBef>
              <a:spcAft>
                <a:spcPts val="0"/>
              </a:spcAft>
              <a:buSzPts val="1100"/>
              <a:buAutoNum type="arabicPeriod"/>
            </a:pPr>
            <a:r>
              <a:rPr lang="en-GB"/>
              <a:t>Chile</a:t>
            </a:r>
            <a:endParaRPr/>
          </a:p>
          <a:p>
            <a:pPr indent="-298450" lvl="0" marL="457200" rtl="0" algn="l">
              <a:lnSpc>
                <a:spcPct val="100000"/>
              </a:lnSpc>
              <a:spcBef>
                <a:spcPts val="0"/>
              </a:spcBef>
              <a:spcAft>
                <a:spcPts val="0"/>
              </a:spcAft>
              <a:buSzPts val="1100"/>
              <a:buAutoNum type="arabicPeriod"/>
            </a:pPr>
            <a:r>
              <a:rPr lang="en-GB"/>
              <a:t>Colombia</a:t>
            </a:r>
            <a:endParaRPr/>
          </a:p>
          <a:p>
            <a:pPr indent="-298450" lvl="0" marL="457200" rtl="0" algn="l">
              <a:lnSpc>
                <a:spcPct val="100000"/>
              </a:lnSpc>
              <a:spcBef>
                <a:spcPts val="0"/>
              </a:spcBef>
              <a:spcAft>
                <a:spcPts val="0"/>
              </a:spcAft>
              <a:buSzPts val="1100"/>
              <a:buAutoNum type="arabicPeriod"/>
            </a:pPr>
            <a:r>
              <a:rPr lang="en-GB"/>
              <a:t>Perú</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CONOCIMIENTOS PREVIOS DE DISEÑO /</a:t>
            </a:r>
            <a:r>
              <a:rPr lang="en-GB"/>
              <a:t> Opciones:</a:t>
            </a:r>
            <a:endParaRPr/>
          </a:p>
          <a:p>
            <a:pPr indent="-298450" lvl="0" marL="457200" rtl="0" algn="l">
              <a:lnSpc>
                <a:spcPct val="100000"/>
              </a:lnSpc>
              <a:spcBef>
                <a:spcPts val="0"/>
              </a:spcBef>
              <a:spcAft>
                <a:spcPts val="0"/>
              </a:spcAft>
              <a:buSzPts val="1100"/>
              <a:buAutoNum type="arabicPeriod"/>
            </a:pPr>
            <a:r>
              <a:rPr lang="en-GB"/>
              <a:t>Nulo conocimiento</a:t>
            </a:r>
            <a:endParaRPr/>
          </a:p>
          <a:p>
            <a:pPr indent="-298450" lvl="0" marL="457200" rtl="0" algn="l">
              <a:lnSpc>
                <a:spcPct val="100000"/>
              </a:lnSpc>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¿POR QUÉ ELEGISTE EL CURSO? / </a:t>
            </a:r>
            <a:r>
              <a:rPr lang="en-GB"/>
              <a:t>Opciones:</a:t>
            </a:r>
            <a:endParaRPr/>
          </a:p>
          <a:p>
            <a:pPr indent="-298450" lvl="0" marL="457200" rtl="0" algn="l">
              <a:lnSpc>
                <a:spcPct val="100000"/>
              </a:lnSpc>
              <a:spcBef>
                <a:spcPts val="0"/>
              </a:spcBef>
              <a:spcAft>
                <a:spcPts val="0"/>
              </a:spcAft>
              <a:buSzPts val="1100"/>
              <a:buAutoNum type="arabicPeriod"/>
            </a:pPr>
            <a:r>
              <a:rPr lang="en-GB"/>
              <a:t>Soy curioso/a y siempre quiero aprender más.</a:t>
            </a:r>
            <a:endParaRPr/>
          </a:p>
          <a:p>
            <a:pPr indent="-298450" lvl="0" marL="457200" rtl="0" algn="l">
              <a:lnSpc>
                <a:spcPct val="100000"/>
              </a:lnSpc>
              <a:spcBef>
                <a:spcPts val="0"/>
              </a:spcBef>
              <a:spcAft>
                <a:spcPts val="0"/>
              </a:spcAft>
              <a:buSzPts val="1100"/>
              <a:buAutoNum type="arabicPeriod"/>
            </a:pPr>
            <a:r>
              <a:rPr lang="en-GB"/>
              <a:t>Quiero emprender o mejorar mi camino Freelance.</a:t>
            </a:r>
            <a:endParaRPr/>
          </a:p>
          <a:p>
            <a:pPr indent="-298450" lvl="0" marL="457200" rtl="0" algn="l">
              <a:lnSpc>
                <a:spcPct val="100000"/>
              </a:lnSpc>
              <a:spcBef>
                <a:spcPts val="0"/>
              </a:spcBef>
              <a:spcAft>
                <a:spcPts val="0"/>
              </a:spcAft>
              <a:buSzPts val="1100"/>
              <a:buAutoNum type="arabicPeriod"/>
            </a:pPr>
            <a:r>
              <a:rPr lang="en-GB"/>
              <a:t>Quiero perfeccionar o desenvolverme de forma profesional o laboral.</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78cd5c922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8cd5c922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78cd5c922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8cd5c922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Aclarar que cada una será desarrollada más adelante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78cd5c922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78cd5c9223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78cd5c9223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8cd5c9223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9fb28e4e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9fb28e4e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799243597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99243597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78cd5c9223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8cd5c9223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9fb28e4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9fb28e4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9fb28e4e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f9fb28e4e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78cd5c922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78cd5c922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e29fa399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ae29fa399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f90c141b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f90c141b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78cd5c9223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78cd5c9223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sz="1300">
                <a:solidFill>
                  <a:schemeClr val="dk1"/>
                </a:solidFill>
                <a:highlight>
                  <a:srgbClr val="3DFFBC"/>
                </a:highlight>
              </a:rPr>
              <a:t>Profe: Este es el momento de compartir pantalla y mostrarles el entorno y practicar lo visto </a:t>
            </a:r>
            <a:endParaRPr b="1" sz="1300">
              <a:highlight>
                <a:srgbClr val="3DFFBC"/>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cff57dfbe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cff57dfb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1"/>
                </a:solidFill>
              </a:rPr>
              <a:t>“Ejemplo en vivo”</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El docente mostrará la pantalla en vivo Se centrará en los pasos y los aspectos a tener en cuenta sin profundizar en el funcionamiento de cada parámetro, ya que la idea es tener una noción de que es y para qué sirve cada operación</a:t>
            </a:r>
            <a:endParaRPr sz="12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78cd5c9223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78cd5c9223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af90c141b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af90c141b4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f90c141b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f90c141b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f90c141b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af90c141b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f90c141b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f90c141b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af90c141b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af90c141b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af90c141b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af90c141b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af405bc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af405bc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af90c141b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af90c141b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af90c141b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af90c141b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f90c141b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af90c141b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af90c141b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af90c141b4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500">
                <a:solidFill>
                  <a:schemeClr val="dk1"/>
                </a:solidFill>
                <a:highlight>
                  <a:srgbClr val="EF89D2"/>
                </a:highlight>
              </a:rPr>
              <a:t>Profe</a:t>
            </a:r>
            <a:r>
              <a:rPr lang="en-GB" sz="1500">
                <a:solidFill>
                  <a:schemeClr val="dk1"/>
                </a:solidFill>
              </a:rPr>
              <a:t>:Usar espacio de ejemplo en vivo para practicar el </a:t>
            </a:r>
            <a:r>
              <a:rPr lang="en-GB" sz="1500">
                <a:solidFill>
                  <a:schemeClr val="dk1"/>
                </a:solidFill>
              </a:rPr>
              <a:t>desafío</a:t>
            </a:r>
            <a:endParaRPr sz="15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09a58709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09a58709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dk1"/>
                </a:solidFill>
                <a:highlight>
                  <a:srgbClr val="EF89D2"/>
                </a:highlight>
              </a:rPr>
              <a:t>IMPORTANTE</a:t>
            </a:r>
            <a:r>
              <a:rPr lang="en-GB">
                <a:solidFill>
                  <a:schemeClr val="dk1"/>
                </a:solidFill>
              </a:rPr>
              <a:t>: Si los/as estudiantes no cuentan con los recursos para realizar la actividad, el/la tutora deberá compartir pantalla y realizar el ejercicio en vivo.</a:t>
            </a:r>
            <a:endParaRPr>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f90c141b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af90c141b4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600">
                <a:solidFill>
                  <a:schemeClr val="dk1"/>
                </a:solidFill>
                <a:highlight>
                  <a:srgbClr val="EF89D2"/>
                </a:highlight>
              </a:rPr>
              <a:t>IMPORTANTE</a:t>
            </a:r>
            <a:r>
              <a:rPr lang="en-GB">
                <a:solidFill>
                  <a:schemeClr val="dk1"/>
                </a:solidFill>
              </a:rPr>
              <a:t>: Si los/as estudiantes no cuentan con los recursos para realizar la actividad, el/la tutora deberá compartir pantalla y realizar el ejercicio en vivo.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f90c141b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af90c141b4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799243597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799243597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0a00d43fe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0a00d43fe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dk1"/>
                </a:solidFill>
                <a:highlight>
                  <a:srgbClr val="EF89D2"/>
                </a:highlight>
              </a:rPr>
              <a:t>IMPORTANTE</a:t>
            </a:r>
            <a:r>
              <a:rPr lang="en-GB">
                <a:solidFill>
                  <a:schemeClr val="dk1"/>
                </a:solidFill>
              </a:rPr>
              <a:t>: Si los/as estudiantes no cuentan con los recursos para realizar la actividad, el/la tutora deberá compartir pantalla y realizar el ejercicio en vivo.</a:t>
            </a:r>
            <a:endParaRPr>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f90c141b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af90c141b4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af405bcb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af405bc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e10ae44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be10ae44b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Coder Tips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be10ae44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be10ae44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be10ae44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be10ae44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ba7fed631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ba7fed631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ba7fed631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ba7fed631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d5f4ebdc2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d5f4ebdc22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d9ff88471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d9ff884717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Todas las clases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af405bcb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af405bcb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af405bcb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af405bcb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e29fa399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ae29fa3992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 name="Google Shape;8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9" name="Google Shape;8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 name="Shape 97"/>
        <p:cNvGrpSpPr/>
        <p:nvPr/>
      </p:nvGrpSpPr>
      <p:grpSpPr>
        <a:xfrm>
          <a:off x="0" y="0"/>
          <a:ext cx="0" cy="0"/>
          <a:chOff x="0" y="0"/>
          <a:chExt cx="0" cy="0"/>
        </a:xfrm>
      </p:grpSpPr>
      <p:sp>
        <p:nvSpPr>
          <p:cNvPr id="98" name="Google Shape;98;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0" name="Google Shape;10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5" name="Shape 105"/>
        <p:cNvGrpSpPr/>
        <p:nvPr/>
      </p:nvGrpSpPr>
      <p:grpSpPr>
        <a:xfrm>
          <a:off x="0" y="0"/>
          <a:ext cx="0" cy="0"/>
          <a:chOff x="0" y="0"/>
          <a:chExt cx="0" cy="0"/>
        </a:xfrm>
      </p:grpSpPr>
      <p:sp>
        <p:nvSpPr>
          <p:cNvPr id="106" name="Google Shape;106;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7" name="Google Shape;107;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3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2" name="Shape 112"/>
        <p:cNvGrpSpPr/>
        <p:nvPr/>
      </p:nvGrpSpPr>
      <p:grpSpPr>
        <a:xfrm>
          <a:off x="0" y="0"/>
          <a:ext cx="0" cy="0"/>
          <a:chOff x="0" y="0"/>
          <a:chExt cx="0" cy="0"/>
        </a:xfrm>
      </p:grpSpPr>
      <p:sp>
        <p:nvSpPr>
          <p:cNvPr id="113" name="Google Shape;113;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6" name="Shape 116"/>
        <p:cNvGrpSpPr/>
        <p:nvPr/>
      </p:nvGrpSpPr>
      <p:grpSpPr>
        <a:xfrm>
          <a:off x="0" y="0"/>
          <a:ext cx="0" cy="0"/>
          <a:chOff x="0" y="0"/>
          <a:chExt cx="0" cy="0"/>
        </a:xfrm>
      </p:grpSpPr>
      <p:sp>
        <p:nvSpPr>
          <p:cNvPr id="117" name="Google Shape;11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3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9" name="Google Shape;119;p3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0" name="Google Shape;12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 name="Google Shape;126;p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7" name="Google Shape;12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8" name="Shape 128"/>
        <p:cNvGrpSpPr/>
        <p:nvPr/>
      </p:nvGrpSpPr>
      <p:grpSpPr>
        <a:xfrm>
          <a:off x="0" y="0"/>
          <a:ext cx="0" cy="0"/>
          <a:chOff x="0" y="0"/>
          <a:chExt cx="0" cy="0"/>
        </a:xfrm>
      </p:grpSpPr>
      <p:sp>
        <p:nvSpPr>
          <p:cNvPr id="129" name="Google Shape;129;p3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0" name="Google Shape;13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sp>
        <p:nvSpPr>
          <p:cNvPr id="132" name="Google Shape;132;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4" name="Google Shape;134;p3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5" name="Google Shape;135;p3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6" name="Google Shape;13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 name="Shape 137"/>
        <p:cNvGrpSpPr/>
        <p:nvPr/>
      </p:nvGrpSpPr>
      <p:grpSpPr>
        <a:xfrm>
          <a:off x="0" y="0"/>
          <a:ext cx="0" cy="0"/>
          <a:chOff x="0" y="0"/>
          <a:chExt cx="0" cy="0"/>
        </a:xfrm>
      </p:grpSpPr>
      <p:sp>
        <p:nvSpPr>
          <p:cNvPr id="138" name="Google Shape;138;p3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39" name="Google Shape;13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0" name="Shape 140"/>
        <p:cNvGrpSpPr/>
        <p:nvPr/>
      </p:nvGrpSpPr>
      <p:grpSpPr>
        <a:xfrm>
          <a:off x="0" y="0"/>
          <a:ext cx="0" cy="0"/>
          <a:chOff x="0" y="0"/>
          <a:chExt cx="0" cy="0"/>
        </a:xfrm>
      </p:grpSpPr>
      <p:sp>
        <p:nvSpPr>
          <p:cNvPr id="141" name="Google Shape;141;p3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2" name="Google Shape;142;p3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3" name="Google Shape;14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 name="Shape 144"/>
        <p:cNvGrpSpPr/>
        <p:nvPr/>
      </p:nvGrpSpPr>
      <p:grpSpPr>
        <a:xfrm>
          <a:off x="0" y="0"/>
          <a:ext cx="0" cy="0"/>
          <a:chOff x="0" y="0"/>
          <a:chExt cx="0" cy="0"/>
        </a:xfrm>
      </p:grpSpPr>
      <p:sp>
        <p:nvSpPr>
          <p:cNvPr id="145" name="Google Shape;14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46" name="Shape 14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1.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 name="Shape 101"/>
        <p:cNvGrpSpPr/>
        <p:nvPr/>
      </p:nvGrpSpPr>
      <p:grpSpPr>
        <a:xfrm>
          <a:off x="0" y="0"/>
          <a:ext cx="0" cy="0"/>
          <a:chOff x="0" y="0"/>
          <a:chExt cx="0" cy="0"/>
        </a:xfrm>
      </p:grpSpPr>
      <p:sp>
        <p:nvSpPr>
          <p:cNvPr id="102" name="Google Shape;102;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3" name="Google Shape;103;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04" name="Google Shape;10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bcoalova.github.io/CODER-js-Tienda/" TargetMode="External"/><Relationship Id="rId4" Type="http://schemas.openxmlformats.org/officeDocument/2006/relationships/hyperlink" Target="https://vanifederici.github.io/mono-galactico/" TargetMode="External"/><Relationship Id="rId9" Type="http://schemas.openxmlformats.org/officeDocument/2006/relationships/image" Target="../media/image24.png"/><Relationship Id="rId5" Type="http://schemas.openxmlformats.org/officeDocument/2006/relationships/hyperlink" Target="https://conversor-de-monedas.000webhostapp.com/index.html" TargetMode="External"/><Relationship Id="rId6" Type="http://schemas.openxmlformats.org/officeDocument/2006/relationships/hyperlink" Target="https://antopr.github.io/Javascript-Coder/#" TargetMode="External"/><Relationship Id="rId7" Type="http://schemas.openxmlformats.org/officeDocument/2006/relationships/hyperlink" Target="https://mguidocaruso.github.io/AlPrestamo/" TargetMode="External"/><Relationship Id="rId8"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jp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hyperlink" Target="https://docs.google.com/document/d/1LMukwwIkDPaX5xPGBxdzHUc6G6bBVI6CvgiH4oRma-I/edit?usp=sharing" TargetMode="External"/><Relationship Id="rId6" Type="http://schemas.openxmlformats.org/officeDocument/2006/relationships/hyperlink" Target="https://forms.gle/WsrSj1xuhECiasRp8" TargetMode="External"/><Relationship Id="rId7" Type="http://schemas.openxmlformats.org/officeDocument/2006/relationships/hyperlink" Target="https://drive.google.com/drive/folders/1jIH9-1B7r39bzu1td2P1Nc1a-eDInnzD?usp=sharing" TargetMode="External"/><Relationship Id="rId8" Type="http://schemas.openxmlformats.org/officeDocument/2006/relationships/hyperlink" Target="https://docs.google.com/document/d/1aJ5X0ZnK_auCcBxw2rP-QxiyzDMJosejr6Otx3jThzM/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4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hyperlink" Target="https://plataforma.coderhouse.com/video-tutoriales" TargetMode="External"/><Relationship Id="rId5"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42.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youtu.be/sNVjfMLofSg" TargetMode="External"/><Relationship Id="rId4" Type="http://schemas.openxmlformats.org/officeDocument/2006/relationships/hyperlink" Target="https://drive.google.com/file/d/1OeGepr7_wno1kmd1_tjZ3jG_hMt4BL8W/view?usp=sharing" TargetMode="External"/><Relationship Id="rId5" Type="http://schemas.openxmlformats.org/officeDocument/2006/relationships/hyperlink" Target="https://drive.google.com/file/d/1OeGepr7_wno1kmd1_tjZ3jG_hMt4BL8W/view?usp=sharing" TargetMode="External"/><Relationship Id="rId6" Type="http://schemas.openxmlformats.org/officeDocument/2006/relationships/hyperlink" Target="https://drive.google.com/file/d/1OeGepr7_wno1kmd1_tjZ3jG_hMt4BL8W/view?usp=sharing" TargetMode="External"/><Relationship Id="rId7" Type="http://schemas.openxmlformats.org/officeDocument/2006/relationships/image" Target="../media/image6.png"/><Relationship Id="rId8"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53.png"/><Relationship Id="rId5"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image" Target="../media/image48.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56.png"/><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56.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46.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49.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image" Target="../media/image50.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hyperlink" Target="https://www.youtube.com/playlist?list=PL_-j_Nxetw-GGSiu_0KAQKktto9-lOtaO" TargetMode="External"/><Relationship Id="rId4" Type="http://schemas.openxmlformats.org/officeDocument/2006/relationships/hyperlink" Target="https://www.youtube.com/playlist?list=PL_-j_Nxetw-HUemJyXLr18G5l5t3VU_Eh" TargetMode="External"/><Relationship Id="rId5" Type="http://schemas.openxmlformats.org/officeDocument/2006/relationships/hyperlink" Target="https://www.youtube.com/playlist?list=PL_-j_Nxetw-E1YOlrXMfvF3TQPa0VJDhE" TargetMode="External"/><Relationship Id="rId6" Type="http://schemas.openxmlformats.org/officeDocument/2006/relationships/image" Target="../media/image55.png"/><Relationship Id="rId7" Type="http://schemas.openxmlformats.org/officeDocument/2006/relationships/image" Target="../media/image59.png"/><Relationship Id="rId8" Type="http://schemas.openxmlformats.org/officeDocument/2006/relationships/image" Target="../media/image54.png"/></Relationships>
</file>

<file path=ppt/slides/_rels/slide63.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59.png"/><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hyperlink" Target="https://www.youtube.com/playlist?list=PL_-j_Nxetw-GmxCsP17k61NjLyoOMRzDM" TargetMode="External"/><Relationship Id="rId4" Type="http://schemas.openxmlformats.org/officeDocument/2006/relationships/hyperlink" Target="https://www.youtube.com/playlist?list=PL_-j_Nxetw-FhVw9cwTayaFTaOPTUBC7y" TargetMode="External"/><Relationship Id="rId9" Type="http://schemas.openxmlformats.org/officeDocument/2006/relationships/image" Target="../media/image55.png"/><Relationship Id="rId5" Type="http://schemas.openxmlformats.org/officeDocument/2006/relationships/hyperlink" Target="https://www.youtube.com/playlist?list=PL_-j_Nxetw-EfDh9iHJ7s_iQykEF9Mpwe" TargetMode="External"/><Relationship Id="rId6" Type="http://schemas.openxmlformats.org/officeDocument/2006/relationships/hyperlink" Target="https://www.youtube.com/playlist?list=PL_-j_Nxetw-FbSqZtazzt9GkuNDaKxJBB" TargetMode="External"/><Relationship Id="rId7" Type="http://schemas.openxmlformats.org/officeDocument/2006/relationships/hyperlink" Target="https://www.youtube.com/playlist?list=PL_-j_Nxetw-FaOxk6-PzpmujOYNhToNlt" TargetMode="External"/><Relationship Id="rId8" Type="http://schemas.openxmlformats.org/officeDocument/2006/relationships/hyperlink" Target="https://www.youtube.com/playlist?list=PL_-j_Nxetw-HUc0MTf8MVj3oFtT_Oeff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8.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10" Type="http://schemas.openxmlformats.org/officeDocument/2006/relationships/hyperlink" Target="https://www.notion.so/coderhouse/Repositorio-de-Contenidos-ba8d3057a1e34049944ee4ba3a575999" TargetMode="External"/><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drive.google.com/file/d/11Qd_2a9YfHq7Yt4IGLXwWRs6OFpSu-6o/view" TargetMode="External"/><Relationship Id="rId4" Type="http://schemas.openxmlformats.org/officeDocument/2006/relationships/hyperlink" Target="https://teloexplicocongatitos.com/poster/tlecg08" TargetMode="External"/><Relationship Id="rId9" Type="http://schemas.openxmlformats.org/officeDocument/2006/relationships/image" Target="../media/image67.png"/><Relationship Id="rId5" Type="http://schemas.openxmlformats.org/officeDocument/2006/relationships/hyperlink" Target="http://little-dot.toxicode.fr/?hour-of-code" TargetMode="External"/><Relationship Id="rId6" Type="http://schemas.openxmlformats.org/officeDocument/2006/relationships/hyperlink" Target="https://code.visualstudio.com/" TargetMode="External"/><Relationship Id="rId7" Type="http://schemas.openxmlformats.org/officeDocument/2006/relationships/image" Target="../media/image61.png"/><Relationship Id="rId8"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69.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hyperlink" Target="https://plataforma.coderhouse.com/beneficios" TargetMode="External"/><Relationship Id="rId4" Type="http://schemas.openxmlformats.org/officeDocument/2006/relationships/image" Target="../media/image68.png"/><Relationship Id="rId5"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7.png"/><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41"/>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152" name="Google Shape;152;p41"/>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153" name="Google Shape;153;p41"/>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0"/>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245" name="Google Shape;245;p50"/>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 práctica.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6" name="Google Shape;246;p50"/>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247" name="Google Shape;247;p50"/>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Entregas del Proyecto Final</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Entregas con el estado de avance de tu </a:t>
            </a:r>
            <a:r>
              <a:rPr b="1" i="0" lang="en-GB" sz="1400" u="none" cap="none" strike="noStrike">
                <a:solidFill>
                  <a:srgbClr val="000000"/>
                </a:solidFill>
                <a:latin typeface="Helvetica Neue"/>
                <a:ea typeface="Helvetica Neue"/>
                <a:cs typeface="Helvetica Neue"/>
                <a:sym typeface="Helvetica Neue"/>
              </a:rPr>
              <a:t>proyecto final</a:t>
            </a:r>
            <a:r>
              <a:rPr b="0" i="0" lang="en-GB" sz="1400" u="none" cap="none" strike="noStrike">
                <a:solidFill>
                  <a:srgbClr val="000000"/>
                </a:solidFill>
                <a:latin typeface="Helvetica Neue Light"/>
                <a:ea typeface="Helvetica Neue Light"/>
                <a:cs typeface="Helvetica Neue Light"/>
                <a:sym typeface="Helvetica Neue Light"/>
              </a:rPr>
              <a:t> que deberás subir a la plataforma a lo largo del curso y </a:t>
            </a:r>
            <a:r>
              <a:rPr b="0" i="0" lang="en-GB" sz="1400" u="none" cap="none" strike="noStrike">
                <a:solidFill>
                  <a:schemeClr val="dk1"/>
                </a:solidFill>
                <a:latin typeface="Helvetica Neue Light"/>
                <a:ea typeface="Helvetica Neue Light"/>
                <a:cs typeface="Helvetica Neue Light"/>
                <a:sym typeface="Helvetica Neue Light"/>
              </a:rPr>
              <a:t>hasta 7 días luego de la clase</a:t>
            </a:r>
            <a:r>
              <a:rPr b="0" i="0" lang="en-GB" sz="1400" u="none" cap="none" strike="noStrike">
                <a:solidFill>
                  <a:srgbClr val="000000"/>
                </a:solidFill>
                <a:latin typeface="Helvetica Neue Light"/>
                <a:ea typeface="Helvetica Neue Light"/>
                <a:cs typeface="Helvetica Neue Light"/>
                <a:sym typeface="Helvetica Neue Light"/>
              </a:rPr>
              <a:t>, para ser corregidas por tu docente o tutor/a.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48" name="Google Shape;248;p50"/>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249" name="Google Shape;249;p50"/>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3</a:t>
            </a:r>
            <a:endParaRPr b="1" i="0" sz="1400" u="none" cap="none" strike="noStrike">
              <a:solidFill>
                <a:srgbClr val="FFFFFF"/>
              </a:solidFill>
              <a:latin typeface="Helvetica Neue"/>
              <a:ea typeface="Helvetica Neue"/>
              <a:cs typeface="Helvetica Neue"/>
              <a:sym typeface="Helvetica Neue"/>
            </a:endParaRPr>
          </a:p>
        </p:txBody>
      </p:sp>
      <p:sp>
        <p:nvSpPr>
          <p:cNvPr id="250" name="Google Shape;250;p50"/>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Desafíos complementarios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n-GB" sz="1400" u="none" cap="none" strike="noStrike">
                <a:solidFill>
                  <a:schemeClr val="dk1"/>
                </a:solidFill>
                <a:latin typeface="Helvetica Neue Light"/>
                <a:ea typeface="Helvetica Neue Light"/>
                <a:cs typeface="Helvetica Neue Light"/>
                <a:sym typeface="Helvetica Neue Light"/>
              </a:rPr>
              <a:t>Desafíos que complementan a los entregables. </a:t>
            </a:r>
            <a:r>
              <a:rPr b="1" i="0" lang="en-GB" sz="1400" u="none" cap="none" strike="noStrike">
                <a:solidFill>
                  <a:schemeClr val="dk1"/>
                </a:solidFill>
                <a:latin typeface="Helvetica Neue"/>
                <a:ea typeface="Helvetica Neue"/>
                <a:cs typeface="Helvetica Neue"/>
                <a:sym typeface="Helvetica Neue"/>
              </a:rPr>
              <a:t>Son optativos</a:t>
            </a:r>
            <a:r>
              <a:rPr b="0" i="0" lang="en-GB" sz="1400" u="none" cap="none" strike="noStrike">
                <a:solidFill>
                  <a:schemeClr val="dk1"/>
                </a:solidFill>
                <a:latin typeface="Helvetica Neue Light"/>
                <a:ea typeface="Helvetica Neue Light"/>
                <a:cs typeface="Helvetica Neue Light"/>
                <a:sym typeface="Helvetica Neue Light"/>
              </a:rPr>
              <a:t> y, de ser subidos a la plataforma a tiempo y aprobados, suman puntos para el top 10.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pic>
        <p:nvPicPr>
          <p:cNvPr id="251" name="Google Shape;251;p50"/>
          <p:cNvPicPr preferRelativeResize="0"/>
          <p:nvPr/>
        </p:nvPicPr>
        <p:blipFill rotWithShape="1">
          <a:blip r:embed="rId5">
            <a:alphaModFix/>
          </a:blip>
          <a:srcRect b="0" l="0" r="0" t="0"/>
          <a:stretch/>
        </p:blipFill>
        <p:spPr>
          <a:xfrm>
            <a:off x="1781637" y="2001413"/>
            <a:ext cx="1250376" cy="1253225"/>
          </a:xfrm>
          <a:prstGeom prst="rect">
            <a:avLst/>
          </a:prstGeom>
          <a:noFill/>
          <a:ln>
            <a:noFill/>
          </a:ln>
        </p:spPr>
      </p:pic>
      <p:sp>
        <p:nvSpPr>
          <p:cNvPr id="252" name="Google Shape;252;p50"/>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6" name="Shape 256"/>
        <p:cNvGrpSpPr/>
        <p:nvPr/>
      </p:nvGrpSpPr>
      <p:grpSpPr>
        <a:xfrm>
          <a:off x="0" y="0"/>
          <a:ext cx="0" cy="0"/>
          <a:chOff x="0" y="0"/>
          <a:chExt cx="0" cy="0"/>
        </a:xfrm>
      </p:grpSpPr>
      <p:sp>
        <p:nvSpPr>
          <p:cNvPr id="257" name="Google Shape;257;p51"/>
          <p:cNvSpPr txBox="1"/>
          <p:nvPr>
            <p:ph type="ctrTitle"/>
          </p:nvPr>
        </p:nvSpPr>
        <p:spPr>
          <a:xfrm>
            <a:off x="2417500" y="564350"/>
            <a:ext cx="44871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258" name="Google Shape;258;p51"/>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GB" sz="1700" u="none" cap="none" strike="noStrike">
                <a:solidFill>
                  <a:schemeClr val="dk1"/>
                </a:solidFill>
                <a:latin typeface="Helvetica Neue Light"/>
                <a:ea typeface="Helvetica Neue Light"/>
                <a:cs typeface="Helvetica Neue Light"/>
                <a:sym typeface="Helvetica Neue Light"/>
              </a:rPr>
              <a:t>El Proyecto Final se construye a partir de los </a:t>
            </a:r>
            <a:r>
              <a:rPr b="1" i="0" lang="en-GB" sz="1700" u="none" cap="none" strike="noStrike">
                <a:solidFill>
                  <a:schemeClr val="dk1"/>
                </a:solidFill>
                <a:latin typeface="Helvetica Neue"/>
                <a:ea typeface="Helvetica Neue"/>
                <a:cs typeface="Helvetica Neue"/>
                <a:sym typeface="Helvetica Neue"/>
              </a:rPr>
              <a:t>desafíos</a:t>
            </a:r>
            <a:r>
              <a:rPr b="0" i="0" lang="en-GB" sz="1700" u="none" cap="none" strike="noStrike">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n-GB" sz="1700" u="none" cap="none" strike="noStrike">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n-GB" sz="1700" u="none" cap="none" strike="noStrike">
                <a:solidFill>
                  <a:srgbClr val="000000"/>
                </a:solidFill>
                <a:latin typeface="Helvetica Neue Light"/>
                <a:ea typeface="Helvetica Neue Light"/>
                <a:cs typeface="Helvetica Neue Light"/>
                <a:sym typeface="Helvetica Neue Light"/>
              </a:rPr>
              <a:t>El </a:t>
            </a:r>
            <a:r>
              <a:rPr b="1" i="0" lang="en-GB" sz="1700" u="none" cap="none" strike="noStrike">
                <a:solidFill>
                  <a:srgbClr val="000000"/>
                </a:solidFill>
                <a:latin typeface="Helvetica Neue"/>
                <a:ea typeface="Helvetica Neue"/>
                <a:cs typeface="Helvetica Neue"/>
                <a:sym typeface="Helvetica Neue"/>
              </a:rPr>
              <a:t>proyecto final</a:t>
            </a:r>
            <a:r>
              <a:rPr b="0" i="0" lang="en-GB" sz="1700" u="none" cap="none" strike="noStrike">
                <a:solidFill>
                  <a:srgbClr val="000000"/>
                </a:solidFill>
                <a:latin typeface="Helvetica Neue Light"/>
                <a:ea typeface="Helvetica Neue Light"/>
                <a:cs typeface="Helvetica Neue Light"/>
                <a:sym typeface="Helvetica Neue Light"/>
              </a:rPr>
              <a:t> se debe subir a la plataforma la ante-última o última clase del curso. </a:t>
            </a:r>
            <a:r>
              <a:rPr b="0" i="1" lang="en-GB" sz="1700" u="none" cap="none" strike="noStrike">
                <a:solidFill>
                  <a:srgbClr val="000000"/>
                </a:solidFill>
                <a:latin typeface="Helvetica Neue Light"/>
                <a:ea typeface="Helvetica Neue Light"/>
                <a:cs typeface="Helvetica Neue Light"/>
                <a:sym typeface="Helvetica Neue Light"/>
              </a:rPr>
              <a:t>En caso de no hacerlo tendrás 20 días a partir de la finalización del curso para cargarlo en la plataforma</a:t>
            </a:r>
            <a:r>
              <a:rPr b="0" i="0" lang="en-GB" sz="1700" u="none" cap="none" strike="noStrike">
                <a:solidFill>
                  <a:srgbClr val="000000"/>
                </a:solidFill>
                <a:latin typeface="Helvetica Neue Light"/>
                <a:ea typeface="Helvetica Neue Light"/>
                <a:cs typeface="Helvetica Neue Light"/>
                <a:sym typeface="Helvetica Neue Light"/>
              </a:rPr>
              <a:t>. </a:t>
            </a:r>
            <a:r>
              <a:rPr b="0" i="1" lang="en-GB" sz="1700" u="none" cap="none" strike="noStrike">
                <a:solidFill>
                  <a:srgbClr val="000000"/>
                </a:solidFill>
                <a:latin typeface="Helvetica Neue Light"/>
                <a:ea typeface="Helvetica Neue Light"/>
                <a:cs typeface="Helvetica Neue Light"/>
                <a:sym typeface="Helvetica Neue Light"/>
              </a:rPr>
              <a:t>Pasados esos días el botón de entrega se inhabilitará.</a:t>
            </a:r>
            <a:endParaRPr b="0" i="1" sz="17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259" name="Google Shape;259;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60" name="Google Shape;260;p51"/>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64" name="Shape 264"/>
        <p:cNvGrpSpPr/>
        <p:nvPr/>
      </p:nvGrpSpPr>
      <p:grpSpPr>
        <a:xfrm>
          <a:off x="0" y="0"/>
          <a:ext cx="0" cy="0"/>
          <a:chOff x="0" y="0"/>
          <a:chExt cx="0" cy="0"/>
        </a:xfrm>
      </p:grpSpPr>
      <p:sp>
        <p:nvSpPr>
          <p:cNvPr id="265" name="Google Shape;265;p5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¿CUÁL ES NUESTRO PROYECTO FINAL?</a:t>
            </a:r>
            <a:endParaRPr b="0" i="1" sz="3600" u="none" cap="none" strike="noStrike">
              <a:solidFill>
                <a:srgbClr val="121212"/>
              </a:solidFill>
              <a:latin typeface="Anton"/>
              <a:ea typeface="Anton"/>
              <a:cs typeface="Anton"/>
              <a:sym typeface="Anton"/>
            </a:endParaRPr>
          </a:p>
        </p:txBody>
      </p:sp>
      <p:pic>
        <p:nvPicPr>
          <p:cNvPr id="266" name="Google Shape;266;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0" name="Shape 270"/>
        <p:cNvGrpSpPr/>
        <p:nvPr/>
      </p:nvGrpSpPr>
      <p:grpSpPr>
        <a:xfrm>
          <a:off x="0" y="0"/>
          <a:ext cx="0" cy="0"/>
          <a:chOff x="0" y="0"/>
          <a:chExt cx="0" cy="0"/>
        </a:xfrm>
      </p:grpSpPr>
      <p:sp>
        <p:nvSpPr>
          <p:cNvPr id="271" name="Google Shape;271;p53"/>
          <p:cNvSpPr txBox="1"/>
          <p:nvPr/>
        </p:nvSpPr>
        <p:spPr>
          <a:xfrm>
            <a:off x="238050" y="1665400"/>
            <a:ext cx="8667900" cy="2720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lang="en-GB" sz="1900">
                <a:solidFill>
                  <a:srgbClr val="333333"/>
                </a:solidFill>
                <a:latin typeface="Helvetica Neue Light"/>
                <a:ea typeface="Helvetica Neue Light"/>
                <a:cs typeface="Helvetica Neue Light"/>
                <a:sym typeface="Helvetica Neue Light"/>
              </a:rPr>
              <a:t>Crearás una página web interactiva </a:t>
            </a:r>
            <a:r>
              <a:rPr b="1" lang="en-GB" sz="1900">
                <a:solidFill>
                  <a:srgbClr val="333333"/>
                </a:solidFill>
                <a:latin typeface="Helvetica Neue"/>
                <a:ea typeface="Helvetica Neue"/>
                <a:cs typeface="Helvetica Neue"/>
                <a:sym typeface="Helvetica Neue"/>
              </a:rPr>
              <a:t>de la temática que elijas</a:t>
            </a:r>
            <a:r>
              <a:rPr lang="en-GB" sz="1900">
                <a:solidFill>
                  <a:srgbClr val="333333"/>
                </a:solidFill>
                <a:latin typeface="Helvetica Neue Light"/>
                <a:ea typeface="Helvetica Neue Light"/>
                <a:cs typeface="Helvetica Neue Light"/>
                <a:sym typeface="Helvetica Neue Light"/>
              </a:rPr>
              <a:t> en JavaScript que permitirá simular distintos procesos. Un “simulador” es un programa que soluciona ciertas tareas y proporciona al usuario información de valor. Utilizarás AJAX y JSON para obtener datos y diversas herramientas de JS como librerías, promises, async y frameworks para controlar eventos en la interfaz y producir animaciones en respuesta. </a:t>
            </a:r>
            <a:endParaRPr sz="1900">
              <a:solidFill>
                <a:srgbClr val="333333"/>
              </a:solidFill>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1000"/>
              </a:spcAft>
              <a:buClr>
                <a:srgbClr val="000000"/>
              </a:buClr>
              <a:buSzPts val="1100"/>
              <a:buFont typeface="Arial"/>
              <a:buNone/>
            </a:pPr>
            <a:r>
              <a:t/>
            </a:r>
            <a:endParaRPr sz="1900">
              <a:solidFill>
                <a:srgbClr val="333333"/>
              </a:solidFill>
              <a:latin typeface="Helvetica Neue Light"/>
              <a:ea typeface="Helvetica Neue Light"/>
              <a:cs typeface="Helvetica Neue Light"/>
              <a:sym typeface="Helvetica Neue Light"/>
            </a:endParaRPr>
          </a:p>
        </p:txBody>
      </p:sp>
      <p:sp>
        <p:nvSpPr>
          <p:cNvPr id="272" name="Google Shape;272;p53"/>
          <p:cNvSpPr txBox="1"/>
          <p:nvPr>
            <p:ph type="ctrTitle"/>
          </p:nvPr>
        </p:nvSpPr>
        <p:spPr>
          <a:xfrm>
            <a:off x="1635300" y="781425"/>
            <a:ext cx="58734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600">
                <a:latin typeface="Anton"/>
                <a:ea typeface="Anton"/>
                <a:cs typeface="Anton"/>
                <a:sym typeface="Anton"/>
              </a:rPr>
              <a:t>APLICACIÓN</a:t>
            </a:r>
            <a:r>
              <a:rPr i="1" lang="en-GB" sz="3600">
                <a:latin typeface="Anton"/>
                <a:ea typeface="Anton"/>
                <a:cs typeface="Anton"/>
                <a:sym typeface="Anton"/>
              </a:rPr>
              <a:t> WEB INTERACTIVA</a:t>
            </a:r>
            <a:endParaRPr i="1" sz="3600">
              <a:latin typeface="Anton"/>
              <a:ea typeface="Anton"/>
              <a:cs typeface="Anton"/>
              <a:sym typeface="Anton"/>
            </a:endParaRPr>
          </a:p>
        </p:txBody>
      </p:sp>
      <p:pic>
        <p:nvPicPr>
          <p:cNvPr id="273" name="Google Shape;273;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4" name="Google Shape;274;p53"/>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8" name="Shape 278"/>
        <p:cNvGrpSpPr/>
        <p:nvPr/>
      </p:nvGrpSpPr>
      <p:grpSpPr>
        <a:xfrm>
          <a:off x="0" y="0"/>
          <a:ext cx="0" cy="0"/>
          <a:chOff x="0" y="0"/>
          <a:chExt cx="0" cy="0"/>
        </a:xfrm>
      </p:grpSpPr>
      <p:sp>
        <p:nvSpPr>
          <p:cNvPr id="279" name="Google Shape;279;p54"/>
          <p:cNvSpPr txBox="1"/>
          <p:nvPr/>
        </p:nvSpPr>
        <p:spPr>
          <a:xfrm>
            <a:off x="369100" y="1666875"/>
            <a:ext cx="8565900" cy="2992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sz="18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Tienda de PC: 			</a:t>
            </a:r>
            <a:r>
              <a:rPr lang="en-GB" sz="1600" u="sng">
                <a:solidFill>
                  <a:schemeClr val="hlink"/>
                </a:solidFill>
                <a:latin typeface="Helvetica Neue Light"/>
                <a:ea typeface="Helvetica Neue Light"/>
                <a:cs typeface="Helvetica Neue Light"/>
                <a:sym typeface="Helvetica Neue Light"/>
                <a:hlinkClick r:id="rId3"/>
              </a:rPr>
              <a:t>https://bcoalova.github.io/CODER-js-Tienda/</a:t>
            </a:r>
            <a:endParaRPr sz="16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Tienda de Bebidas: 		</a:t>
            </a:r>
            <a:r>
              <a:rPr lang="en-GB" sz="1600" u="sng">
                <a:solidFill>
                  <a:schemeClr val="hlink"/>
                </a:solidFill>
                <a:latin typeface="Helvetica Neue Light"/>
                <a:ea typeface="Helvetica Neue Light"/>
                <a:cs typeface="Helvetica Neue Light"/>
                <a:sym typeface="Helvetica Neue Light"/>
                <a:hlinkClick r:id="rId4"/>
              </a:rPr>
              <a:t>https://vanifederici.github.io/mono-galactico/</a:t>
            </a:r>
            <a:endParaRPr sz="16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Conversor de divisas:  		</a:t>
            </a:r>
            <a:r>
              <a:rPr lang="en-GB" u="sng">
                <a:solidFill>
                  <a:schemeClr val="hlink"/>
                </a:solidFill>
                <a:latin typeface="Helvetica Neue Light"/>
                <a:ea typeface="Helvetica Neue Light"/>
                <a:cs typeface="Helvetica Neue Light"/>
                <a:sym typeface="Helvetica Neue Light"/>
                <a:hlinkClick r:id="rId5"/>
              </a:rPr>
              <a:t>https://conversor-de-monedas.000webhostapp.com/index.html</a:t>
            </a:r>
            <a:endParaRPr>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Buscador de reservar:		</a:t>
            </a:r>
            <a:r>
              <a:rPr lang="en-GB" sz="1600" u="sng">
                <a:solidFill>
                  <a:schemeClr val="hlink"/>
                </a:solidFill>
                <a:latin typeface="Helvetica Neue Light"/>
                <a:ea typeface="Helvetica Neue Light"/>
                <a:cs typeface="Helvetica Neue Light"/>
                <a:sym typeface="Helvetica Neue Light"/>
                <a:hlinkClick r:id="rId6"/>
              </a:rPr>
              <a:t>https://antopr.github.io/Javascript-Coder/#</a:t>
            </a:r>
            <a:endParaRPr sz="16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Simulador de préstamos:</a:t>
            </a:r>
            <a:r>
              <a:rPr lang="en-GB" sz="1600">
                <a:solidFill>
                  <a:srgbClr val="333333"/>
                </a:solidFill>
                <a:latin typeface="Helvetica Neue Light"/>
                <a:ea typeface="Helvetica Neue Light"/>
                <a:cs typeface="Helvetica Neue Light"/>
                <a:sym typeface="Helvetica Neue Light"/>
              </a:rPr>
              <a:t> 	</a:t>
            </a:r>
            <a:r>
              <a:rPr lang="en-GB" sz="1600" u="sng">
                <a:solidFill>
                  <a:schemeClr val="hlink"/>
                </a:solidFill>
                <a:latin typeface="Helvetica Neue Light"/>
                <a:ea typeface="Helvetica Neue Light"/>
                <a:cs typeface="Helvetica Neue Light"/>
                <a:sym typeface="Helvetica Neue Light"/>
                <a:hlinkClick r:id="rId7"/>
              </a:rPr>
              <a:t>https://mguidocaruso.github.io/AlPrestamo/</a:t>
            </a:r>
            <a:endParaRPr sz="1600">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800">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1000"/>
              </a:spcAft>
              <a:buClr>
                <a:srgbClr val="000000"/>
              </a:buClr>
              <a:buSzPts val="1100"/>
              <a:buFont typeface="Arial"/>
              <a:buNone/>
            </a:pPr>
            <a:br>
              <a:rPr b="0" i="0" lang="en-GB"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280" name="Google Shape;280;p54"/>
          <p:cNvSpPr txBox="1"/>
          <p:nvPr>
            <p:ph type="ctrTitle"/>
          </p:nvPr>
        </p:nvSpPr>
        <p:spPr>
          <a:xfrm>
            <a:off x="1186650" y="862313"/>
            <a:ext cx="67707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600">
                <a:latin typeface="Anton"/>
                <a:ea typeface="Anton"/>
                <a:cs typeface="Anton"/>
                <a:sym typeface="Anton"/>
              </a:rPr>
              <a:t>PROYECTOS DE NUESTROS ESTUDIANTES</a:t>
            </a:r>
            <a:endParaRPr i="1" sz="3600">
              <a:latin typeface="Anton"/>
              <a:ea typeface="Anton"/>
              <a:cs typeface="Anton"/>
              <a:sym typeface="Anton"/>
            </a:endParaRPr>
          </a:p>
        </p:txBody>
      </p:sp>
      <p:pic>
        <p:nvPicPr>
          <p:cNvPr id="281" name="Google Shape;281;p54"/>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282" name="Google Shape;282;p54"/>
          <p:cNvPicPr preferRelativeResize="0"/>
          <p:nvPr/>
        </p:nvPicPr>
        <p:blipFill rotWithShape="1">
          <a:blip r:embed="rId9">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aphicFrame>
        <p:nvGraphicFramePr>
          <p:cNvPr id="287" name="Google Shape;287;p55"/>
          <p:cNvGraphicFramePr/>
          <p:nvPr/>
        </p:nvGraphicFramePr>
        <p:xfrm>
          <a:off x="545263" y="2191950"/>
          <a:ext cx="3000000" cy="3000000"/>
        </p:xfrm>
        <a:graphic>
          <a:graphicData uri="http://schemas.openxmlformats.org/drawingml/2006/table">
            <a:tbl>
              <a:tblPr>
                <a:noFill/>
                <a:tableStyleId>{00DC04A2-AE7A-49F7-ADE8-3588F935ED7F}</a:tableStyleId>
              </a:tblPr>
              <a:tblGrid>
                <a:gridCol w="1180650"/>
                <a:gridCol w="382850"/>
                <a:gridCol w="382850"/>
                <a:gridCol w="394500"/>
                <a:gridCol w="382850"/>
                <a:gridCol w="382850"/>
                <a:gridCol w="382850"/>
                <a:gridCol w="382850"/>
                <a:gridCol w="382850"/>
                <a:gridCol w="382850"/>
                <a:gridCol w="382850"/>
                <a:gridCol w="382850"/>
                <a:gridCol w="382850"/>
                <a:gridCol w="394500"/>
                <a:gridCol w="382850"/>
                <a:gridCol w="382850"/>
                <a:gridCol w="382850"/>
                <a:gridCol w="382850"/>
                <a:gridCol w="530575"/>
              </a:tblGrid>
              <a:tr h="379800">
                <a:tc>
                  <a:txBody>
                    <a:bodyPr/>
                    <a:lstStyle/>
                    <a:p>
                      <a:pPr indent="0" lvl="0" marL="0" rtl="0" algn="l">
                        <a:spcBef>
                          <a:spcPts val="0"/>
                        </a:spcBef>
                        <a:spcAft>
                          <a:spcPts val="0"/>
                        </a:spcAft>
                        <a:buNone/>
                      </a:pPr>
                      <a:r>
                        <a:rPr b="1" lang="en-GB" sz="900"/>
                        <a:t>Desafíos/Clases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n-GB" sz="800"/>
                        <a:t>0</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b="1" lang="en-GB" sz="800"/>
                        <a:t>1</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GB" sz="800"/>
                        <a:t>2</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GB" sz="800"/>
                        <a:t>3</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GB" sz="800"/>
                        <a:t>4</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GB" sz="800"/>
                        <a:t>5</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GB" sz="800"/>
                        <a:t>6</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GB" sz="800"/>
                        <a:t>7</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GB" sz="800"/>
                        <a:t>8</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GB" sz="800"/>
                        <a:t>9</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GB" sz="800"/>
                        <a:t>10</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GB" sz="800"/>
                        <a:t>11</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GB" sz="800"/>
                        <a:t>12</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155CC"/>
                    </a:solidFill>
                  </a:tcPr>
                </a:tc>
                <a:tc>
                  <a:txBody>
                    <a:bodyPr/>
                    <a:lstStyle/>
                    <a:p>
                      <a:pPr indent="0" lvl="0" marL="0" rtl="0" algn="ctr">
                        <a:spcBef>
                          <a:spcPts val="0"/>
                        </a:spcBef>
                        <a:spcAft>
                          <a:spcPts val="0"/>
                        </a:spcAft>
                        <a:buNone/>
                      </a:pPr>
                      <a:r>
                        <a:rPr b="1" lang="en-GB" sz="800"/>
                        <a:t>13</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155CC"/>
                    </a:solidFill>
                  </a:tcPr>
                </a:tc>
                <a:tc>
                  <a:txBody>
                    <a:bodyPr/>
                    <a:lstStyle/>
                    <a:p>
                      <a:pPr indent="0" lvl="0" marL="0" rtl="0" algn="ctr">
                        <a:spcBef>
                          <a:spcPts val="0"/>
                        </a:spcBef>
                        <a:spcAft>
                          <a:spcPts val="0"/>
                        </a:spcAft>
                        <a:buNone/>
                      </a:pPr>
                      <a:r>
                        <a:rPr b="1" lang="en-GB" sz="800"/>
                        <a:t>14</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en-GB" sz="800"/>
                        <a:t>15</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en-GB" sz="800"/>
                        <a:t>16</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en-GB" sz="800"/>
                        <a:t>Total</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4C2F4"/>
                    </a:solidFill>
                  </a:tcPr>
                </a:tc>
              </a:tr>
              <a:tr h="470475">
                <a:tc>
                  <a:txBody>
                    <a:bodyPr/>
                    <a:lstStyle/>
                    <a:p>
                      <a:pPr indent="0" lvl="0" marL="0" rtl="0" algn="l">
                        <a:spcBef>
                          <a:spcPts val="0"/>
                        </a:spcBef>
                        <a:spcAft>
                          <a:spcPts val="0"/>
                        </a:spcAft>
                        <a:buNone/>
                      </a:pPr>
                      <a:r>
                        <a:rPr b="1" lang="en-GB" sz="800"/>
                        <a:t>Desafío Entregable</a:t>
                      </a:r>
                      <a:endParaRPr b="1" sz="8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solidFill>
                            <a:schemeClr val="dk1"/>
                          </a:solidFill>
                          <a:latin typeface="Helvetica Neue Light"/>
                          <a:ea typeface="Helvetica Neue Light"/>
                          <a:cs typeface="Helvetica Neue Light"/>
                          <a:sym typeface="Helvetica Neue Light"/>
                        </a:rPr>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EFAB"/>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sz="800">
                          <a:latin typeface="Helvetica Neue Light"/>
                          <a:ea typeface="Helvetica Neue Light"/>
                          <a:cs typeface="Helvetica Neue Light"/>
                          <a:sym typeface="Helvetica Neue Light"/>
                        </a:rPr>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EFAB"/>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EFAB"/>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800">
                          <a:latin typeface="Helvetica Neue Light"/>
                          <a:ea typeface="Helvetica Neue Light"/>
                          <a:cs typeface="Helvetica Neue Light"/>
                          <a:sym typeface="Helvetica Neue Light"/>
                        </a:rPr>
                        <a:t>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EFAB"/>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4</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6875">
                <a:tc>
                  <a:txBody>
                    <a:bodyPr/>
                    <a:lstStyle/>
                    <a:p>
                      <a:pPr indent="0" lvl="0" marL="0" rtl="0" algn="l">
                        <a:spcBef>
                          <a:spcPts val="0"/>
                        </a:spcBef>
                        <a:spcAft>
                          <a:spcPts val="0"/>
                        </a:spcAft>
                        <a:buNone/>
                      </a:pPr>
                      <a:r>
                        <a:rPr b="1" lang="en-GB" sz="800">
                          <a:solidFill>
                            <a:schemeClr val="dk1"/>
                          </a:solidFill>
                        </a:rPr>
                        <a:t>Desafío complementario</a:t>
                      </a:r>
                      <a:endParaRPr b="1" sz="800">
                        <a:solidFill>
                          <a:schemeClr val="dk1"/>
                        </a:solidFill>
                      </a:endParaRPr>
                    </a:p>
                  </a:txBody>
                  <a:tcPr marT="91425" marB="91425" marR="91425" marL="91425"/>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solidFill>
                            <a:schemeClr val="dk1"/>
                          </a:solidFill>
                          <a:latin typeface="Helvetica Neue Light"/>
                          <a:ea typeface="Helvetica Neue Light"/>
                          <a:cs typeface="Helvetica Neue Light"/>
                          <a:sym typeface="Helvetica Neue Light"/>
                        </a:rPr>
                        <a:t>4</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6875">
                <a:tc>
                  <a:txBody>
                    <a:bodyPr/>
                    <a:lstStyle/>
                    <a:p>
                      <a:pPr indent="0" lvl="0" marL="0" rtl="0" algn="l">
                        <a:spcBef>
                          <a:spcPts val="0"/>
                        </a:spcBef>
                        <a:spcAft>
                          <a:spcPts val="0"/>
                        </a:spcAft>
                        <a:buNone/>
                      </a:pPr>
                      <a:r>
                        <a:rPr b="1" lang="en-GB" sz="800">
                          <a:solidFill>
                            <a:schemeClr val="dk1"/>
                          </a:solidFill>
                        </a:rPr>
                        <a:t>Pre-entrega</a:t>
                      </a:r>
                      <a:endParaRPr b="1" sz="800">
                        <a:solidFill>
                          <a:schemeClr val="dk1"/>
                        </a:solidFill>
                      </a:endParaRPr>
                    </a:p>
                  </a:txBody>
                  <a:tcPr marT="91425" marB="91425" marR="91425" marL="91425"/>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0FF00"/>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800">
                          <a:latin typeface="Helvetica Neue Light"/>
                          <a:ea typeface="Helvetica Neue Light"/>
                          <a:cs typeface="Helvetica Neue Light"/>
                          <a:sym typeface="Helvetica Neue Light"/>
                        </a:rPr>
                        <a:t>1</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0FF00"/>
                    </a:solidFill>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solidFill>
                            <a:schemeClr val="dk1"/>
                          </a:solidFill>
                          <a:latin typeface="Helvetica Neue Light"/>
                          <a:ea typeface="Helvetica Neue Light"/>
                          <a:cs typeface="Helvetica Neue Light"/>
                          <a:sym typeface="Helvetica Neue Light"/>
                        </a:rPr>
                        <a:t>2</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0925">
                <a:tc>
                  <a:txBody>
                    <a:bodyPr/>
                    <a:lstStyle/>
                    <a:p>
                      <a:pPr indent="0" lvl="0" marL="0" rtl="0" algn="l">
                        <a:spcBef>
                          <a:spcPts val="0"/>
                        </a:spcBef>
                        <a:spcAft>
                          <a:spcPts val="0"/>
                        </a:spcAft>
                        <a:buNone/>
                      </a:pPr>
                      <a:r>
                        <a:rPr b="1" lang="en-GB" sz="800">
                          <a:solidFill>
                            <a:schemeClr val="dk1"/>
                          </a:solidFill>
                        </a:rPr>
                        <a:t>Proyecto Final</a:t>
                      </a:r>
                      <a:endParaRPr b="1" sz="800">
                        <a:solidFill>
                          <a:schemeClr val="dk1"/>
                        </a:solidFill>
                      </a:endParaRPr>
                    </a:p>
                  </a:txBody>
                  <a:tcPr marT="91425" marB="91425" marR="91425" marL="91425"/>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solidFill>
                      <a:schemeClr val="accent3"/>
                    </a:solidFill>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800">
                          <a:solidFill>
                            <a:schemeClr val="dk1"/>
                          </a:solidFill>
                          <a:latin typeface="Helvetica Neue Light"/>
                          <a:ea typeface="Helvetica Neue Light"/>
                          <a:cs typeface="Helvetica Neue Light"/>
                          <a:sym typeface="Helvetica Neue Light"/>
                        </a:rPr>
                        <a:t>1</a:t>
                      </a:r>
                      <a:endParaRPr sz="800">
                        <a:solidFill>
                          <a:schemeClr val="dk1"/>
                        </a:solidFill>
                        <a:latin typeface="Helvetica Neue Light"/>
                        <a:ea typeface="Helvetica Neue Light"/>
                        <a:cs typeface="Helvetica Neue Light"/>
                        <a:sym typeface="Helvetica Neue Light"/>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FF41"/>
                    </a:solidFill>
                  </a:tcPr>
                </a:tc>
                <a:tc>
                  <a:txBody>
                    <a:bodyPr/>
                    <a:lstStyle/>
                    <a:p>
                      <a:pPr indent="0" lvl="0" marL="0" rtl="0" algn="ctr">
                        <a:spcBef>
                          <a:spcPts val="0"/>
                        </a:spcBef>
                        <a:spcAft>
                          <a:spcPts val="0"/>
                        </a:spcAft>
                        <a:buNone/>
                      </a:pPr>
                      <a:r>
                        <a:rPr lang="en-GB" sz="800">
                          <a:solidFill>
                            <a:schemeClr val="dk1"/>
                          </a:solidFill>
                          <a:latin typeface="Helvetica Neue Light"/>
                          <a:ea typeface="Helvetica Neue Light"/>
                          <a:cs typeface="Helvetica Neue Light"/>
                          <a:sym typeface="Helvetica Neue Light"/>
                        </a:rPr>
                        <a:t>1</a:t>
                      </a:r>
                      <a:endParaRPr b="1" sz="800">
                        <a:solidFill>
                          <a:schemeClr val="dk1"/>
                        </a:solidFill>
                        <a:latin typeface="Anton"/>
                        <a:ea typeface="Anton"/>
                        <a:cs typeface="Anton"/>
                        <a:sym typeface="Anton"/>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88" name="Google Shape;288;p55"/>
          <p:cNvSpPr txBox="1"/>
          <p:nvPr/>
        </p:nvSpPr>
        <p:spPr>
          <a:xfrm>
            <a:off x="1513000" y="390413"/>
            <a:ext cx="6258000" cy="6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000">
                <a:latin typeface="Anton"/>
                <a:ea typeface="Anton"/>
                <a:cs typeface="Anton"/>
                <a:sym typeface="Anton"/>
              </a:rPr>
              <a:t>Grilla de entregas</a:t>
            </a:r>
            <a:endParaRPr i="1" sz="3000">
              <a:latin typeface="Anton"/>
              <a:ea typeface="Anton"/>
              <a:cs typeface="Anton"/>
              <a:sym typeface="Anton"/>
            </a:endParaRPr>
          </a:p>
        </p:txBody>
      </p:sp>
      <p:sp>
        <p:nvSpPr>
          <p:cNvPr id="289" name="Google Shape;289;p55"/>
          <p:cNvSpPr txBox="1"/>
          <p:nvPr/>
        </p:nvSpPr>
        <p:spPr>
          <a:xfrm>
            <a:off x="1222075" y="1028225"/>
            <a:ext cx="6916200" cy="8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latin typeface="Helvetica Neue"/>
                <a:ea typeface="Helvetica Neue"/>
                <a:cs typeface="Helvetica Neue"/>
                <a:sym typeface="Helvetica Neue"/>
              </a:rPr>
              <a:t>A continuación verán la grilla de entregas. Cada módulo de trabajo tendrá un desafío entregable y/o pre-entrega.</a:t>
            </a:r>
            <a:endParaRPr sz="1600">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graphicFrame>
        <p:nvGraphicFramePr>
          <p:cNvPr id="294" name="Google Shape;294;p56"/>
          <p:cNvGraphicFramePr/>
          <p:nvPr/>
        </p:nvGraphicFramePr>
        <p:xfrm>
          <a:off x="1128775" y="1396775"/>
          <a:ext cx="3000000" cy="3000000"/>
        </p:xfrm>
        <a:graphic>
          <a:graphicData uri="http://schemas.openxmlformats.org/drawingml/2006/table">
            <a:tbl>
              <a:tblPr>
                <a:noFill/>
                <a:tableStyleId>{74B87C61-70D2-4654-9CF5-DF9A8EE9424E}</a:tableStyleId>
              </a:tblPr>
              <a:tblGrid>
                <a:gridCol w="1713375"/>
                <a:gridCol w="3547575"/>
                <a:gridCol w="1625500"/>
              </a:tblGrid>
              <a:tr h="100000">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ENTREGA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REQUISITO</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FECHA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1°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a:latin typeface="Helvetica Neue"/>
                          <a:ea typeface="Helvetica Neue"/>
                          <a:cs typeface="Helvetica Neue"/>
                          <a:sym typeface="Helvetica Neue"/>
                        </a:rPr>
                        <a:t>Estructura HTML y CSS del proyecto. Variables de JS necesarias. Objetos de JS.</a:t>
                      </a:r>
                      <a:endParaRPr sz="1300">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Clase N° </a:t>
                      </a:r>
                      <a:r>
                        <a:rPr b="1" lang="en-GB" sz="1300">
                          <a:latin typeface="Helvetica Neue"/>
                          <a:ea typeface="Helvetica Neue"/>
                          <a:cs typeface="Helvetica Neue"/>
                          <a:sym typeface="Helvetica Neue"/>
                        </a:rPr>
                        <a:t>7</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2°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GB" sz="1300">
                          <a:solidFill>
                            <a:schemeClr val="dk1"/>
                          </a:solidFill>
                          <a:latin typeface="Helvetica Neue"/>
                          <a:ea typeface="Helvetica Neue"/>
                          <a:cs typeface="Helvetica Neue"/>
                          <a:sym typeface="Helvetica Neue"/>
                        </a:rPr>
                        <a:t>Agregar uso de JSON y Storage. DOM y eventos del usuario.</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a:t>
                      </a:r>
                      <a:r>
                        <a:rPr b="1" lang="en-GB" sz="1300">
                          <a:solidFill>
                            <a:schemeClr val="dk1"/>
                          </a:solidFill>
                          <a:latin typeface="Helvetica Neue"/>
                          <a:ea typeface="Helvetica Neue"/>
                          <a:cs typeface="Helvetica Neue"/>
                          <a:sym typeface="Helvetica Neue"/>
                        </a:rPr>
                        <a:t>1</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87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Proyecto Final </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lang="en-GB" sz="1300">
                          <a:solidFill>
                            <a:schemeClr val="dk1"/>
                          </a:solidFill>
                          <a:latin typeface="Helvetica Neue"/>
                          <a:ea typeface="Helvetica Neue"/>
                          <a:cs typeface="Helvetica Neue"/>
                          <a:sym typeface="Helvetica Neue"/>
                        </a:rPr>
                        <a:t>Simulador final funcionando en un archivo HTML con sus archivos JS complementarios.</a:t>
                      </a:r>
                      <a:endParaRPr sz="1300">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16</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r>
            </a:tbl>
          </a:graphicData>
        </a:graphic>
      </p:graphicFrame>
      <p:pic>
        <p:nvPicPr>
          <p:cNvPr id="295" name="Google Shape;295;p56"/>
          <p:cNvPicPr preferRelativeResize="0"/>
          <p:nvPr/>
        </p:nvPicPr>
        <p:blipFill rotWithShape="1">
          <a:blip r:embed="rId3">
            <a:alphaModFix/>
          </a:blip>
          <a:srcRect b="0" l="0" r="0" t="0"/>
          <a:stretch/>
        </p:blipFill>
        <p:spPr>
          <a:xfrm>
            <a:off x="7300750" y="222475"/>
            <a:ext cx="1634174" cy="639850"/>
          </a:xfrm>
          <a:prstGeom prst="rect">
            <a:avLst/>
          </a:prstGeom>
          <a:noFill/>
          <a:ln>
            <a:noFill/>
          </a:ln>
        </p:spPr>
      </p:pic>
      <p:pic>
        <p:nvPicPr>
          <p:cNvPr id="296" name="Google Shape;296;p5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00" name="Shape 300"/>
        <p:cNvGrpSpPr/>
        <p:nvPr/>
      </p:nvGrpSpPr>
      <p:grpSpPr>
        <a:xfrm>
          <a:off x="0" y="0"/>
          <a:ext cx="0" cy="0"/>
          <a:chOff x="0" y="0"/>
          <a:chExt cx="0" cy="0"/>
        </a:xfrm>
      </p:grpSpPr>
      <p:sp>
        <p:nvSpPr>
          <p:cNvPr id="301" name="Google Shape;301;p5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02" name="Google Shape;302;p57"/>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¡IMPORTANTE!</a:t>
            </a:r>
            <a:endParaRPr b="0" i="1" sz="4000" u="none" cap="none" strike="noStrike">
              <a:solidFill>
                <a:srgbClr val="000000"/>
              </a:solidFill>
              <a:latin typeface="Anton"/>
              <a:ea typeface="Anton"/>
              <a:cs typeface="Anton"/>
              <a:sym typeface="Anton"/>
            </a:endParaRPr>
          </a:p>
        </p:txBody>
      </p:sp>
      <p:sp>
        <p:nvSpPr>
          <p:cNvPr id="303" name="Google Shape;303;p57"/>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304" name="Google Shape;304;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5" name="Google Shape;305;p57"/>
          <p:cNvPicPr preferRelativeResize="0"/>
          <p:nvPr/>
        </p:nvPicPr>
        <p:blipFill rotWithShape="1">
          <a:blip r:embed="rId4">
            <a:alphaModFix/>
          </a:blip>
          <a:srcRect b="0" l="0" r="0" t="0"/>
          <a:stretch/>
        </p:blipFill>
        <p:spPr>
          <a:xfrm>
            <a:off x="1004550" y="2622357"/>
            <a:ext cx="7287301" cy="15759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5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CONCEPTOS GENERALES: SINTAXIS Y VARIABLES </a:t>
            </a:r>
            <a:endParaRPr b="0" i="1" sz="3600" u="none" cap="none" strike="noStrike">
              <a:solidFill>
                <a:srgbClr val="121212"/>
              </a:solidFill>
              <a:latin typeface="Anton"/>
              <a:ea typeface="Anton"/>
              <a:cs typeface="Anton"/>
              <a:sym typeface="Anton"/>
            </a:endParaRPr>
          </a:p>
        </p:txBody>
      </p:sp>
      <p:sp>
        <p:nvSpPr>
          <p:cNvPr id="311" name="Google Shape;311;p5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312" name="Google Shape;312;p58"/>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1</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6" name="Shape 316"/>
        <p:cNvGrpSpPr/>
        <p:nvPr/>
      </p:nvGrpSpPr>
      <p:grpSpPr>
        <a:xfrm>
          <a:off x="0" y="0"/>
          <a:ext cx="0" cy="0"/>
          <a:chOff x="0" y="0"/>
          <a:chExt cx="0" cy="0"/>
        </a:xfrm>
      </p:grpSpPr>
      <p:pic>
        <p:nvPicPr>
          <p:cNvPr id="317" name="Google Shape;317;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8" name="Google Shape;318;p5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319" name="Google Shape;319;p5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
        <p:nvSpPr>
          <p:cNvPr id="320" name="Google Shape;320;p5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los fundamentos del lenguaje </a:t>
            </a:r>
            <a:r>
              <a:rPr b="1" lang="en-GB" sz="1800">
                <a:latin typeface="Helvetica Neue"/>
                <a:ea typeface="Helvetica Neue"/>
                <a:cs typeface="Helvetica Neue"/>
                <a:sym typeface="Helvetica Neue"/>
              </a:rPr>
              <a:t>JavaScript</a:t>
            </a:r>
            <a:r>
              <a:rPr lang="en-GB"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n-GB" sz="1800">
                <a:latin typeface="Helvetica Neue Light"/>
                <a:ea typeface="Helvetica Neue Light"/>
                <a:cs typeface="Helvetica Neue Light"/>
                <a:sym typeface="Helvetica Neue Light"/>
              </a:rPr>
              <a:t>Identificar </a:t>
            </a:r>
            <a:r>
              <a:rPr b="1" lang="en-GB" sz="1800">
                <a:latin typeface="Helvetica Neue"/>
                <a:ea typeface="Helvetica Neue"/>
                <a:cs typeface="Helvetica Neue"/>
                <a:sym typeface="Helvetica Neue"/>
              </a:rPr>
              <a:t>código </a:t>
            </a:r>
            <a:r>
              <a:rPr lang="en-GB" sz="1800">
                <a:latin typeface="Helvetica Neue Light"/>
                <a:ea typeface="Helvetica Neue Light"/>
                <a:cs typeface="Helvetica Neue Light"/>
                <a:sym typeface="Helvetica Neue Light"/>
              </a:rPr>
              <a:t>JavaScript y sintaxis.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n-GB" sz="1800">
                <a:latin typeface="Helvetica Neue Light"/>
                <a:ea typeface="Helvetica Neue Light"/>
                <a:cs typeface="Helvetica Neue Light"/>
                <a:sym typeface="Helvetica Neue Light"/>
              </a:rPr>
              <a:t>Aprender </a:t>
            </a:r>
            <a:r>
              <a:rPr lang="en-GB" sz="1800">
                <a:solidFill>
                  <a:schemeClr val="dk1"/>
                </a:solidFill>
                <a:latin typeface="Helvetica Neue Light"/>
                <a:ea typeface="Helvetica Neue Light"/>
                <a:cs typeface="Helvetica Neue Light"/>
                <a:sym typeface="Helvetica Neue Light"/>
              </a:rPr>
              <a:t>qué es una </a:t>
            </a:r>
            <a:r>
              <a:rPr b="1" lang="en-GB" sz="1800">
                <a:solidFill>
                  <a:schemeClr val="dk1"/>
                </a:solidFill>
                <a:latin typeface="Helvetica Neue"/>
                <a:ea typeface="Helvetica Neue"/>
                <a:cs typeface="Helvetica Neue"/>
                <a:sym typeface="Helvetica Neue"/>
              </a:rPr>
              <a:t>variable </a:t>
            </a:r>
            <a:r>
              <a:rPr lang="en-GB" sz="1800">
                <a:solidFill>
                  <a:schemeClr val="dk1"/>
                </a:solidFill>
                <a:latin typeface="Helvetica Neue Light"/>
                <a:ea typeface="Helvetica Neue Light"/>
                <a:cs typeface="Helvetica Neue Light"/>
                <a:sym typeface="Helvetica Neue Light"/>
              </a:rPr>
              <a:t>y cómo declararla.</a:t>
            </a:r>
            <a:endParaRPr sz="1800">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Comprender cómo asignar y cambiar el </a:t>
            </a:r>
            <a:r>
              <a:rPr b="1" lang="en-GB" sz="1800">
                <a:solidFill>
                  <a:schemeClr val="dk1"/>
                </a:solidFill>
                <a:latin typeface="Helvetica Neue"/>
                <a:ea typeface="Helvetica Neue"/>
                <a:cs typeface="Helvetica Neue"/>
                <a:sym typeface="Helvetica Neue"/>
              </a:rPr>
              <a:t>valor </a:t>
            </a:r>
            <a:r>
              <a:rPr lang="en-GB" sz="1800">
                <a:solidFill>
                  <a:schemeClr val="dk1"/>
                </a:solidFill>
                <a:latin typeface="Helvetica Neue Light"/>
                <a:ea typeface="Helvetica Neue Light"/>
                <a:cs typeface="Helvetica Neue Light"/>
                <a:sym typeface="Helvetica Neue Light"/>
              </a:rPr>
              <a:t>de una variable.</a:t>
            </a: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57" name="Shape 157"/>
        <p:cNvGrpSpPr/>
        <p:nvPr/>
      </p:nvGrpSpPr>
      <p:grpSpPr>
        <a:xfrm>
          <a:off x="0" y="0"/>
          <a:ext cx="0" cy="0"/>
          <a:chOff x="0" y="0"/>
          <a:chExt cx="0" cy="0"/>
        </a:xfrm>
      </p:grpSpPr>
      <p:sp>
        <p:nvSpPr>
          <p:cNvPr id="158" name="Google Shape;158;p4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59" name="Google Shape;159;p42"/>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60" name="Google Shape;160;p4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24" name="Shape 324"/>
        <p:cNvGrpSpPr/>
        <p:nvPr/>
      </p:nvGrpSpPr>
      <p:grpSpPr>
        <a:xfrm>
          <a:off x="0" y="0"/>
          <a:ext cx="0" cy="0"/>
          <a:chOff x="0" y="0"/>
          <a:chExt cx="0" cy="0"/>
        </a:xfrm>
      </p:grpSpPr>
      <p:sp>
        <p:nvSpPr>
          <p:cNvPr id="325" name="Google Shape;325;p6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326" name="Google Shape;326;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1"/>
          <p:cNvSpPr txBox="1"/>
          <p:nvPr/>
        </p:nvSpPr>
        <p:spPr>
          <a:xfrm>
            <a:off x="624275" y="199300"/>
            <a:ext cx="7105200" cy="422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i="1" lang="en-GB" sz="2000">
                <a:solidFill>
                  <a:srgbClr val="000000"/>
                </a:solidFill>
                <a:latin typeface="Anton"/>
                <a:ea typeface="Anton"/>
                <a:cs typeface="Anton"/>
                <a:sym typeface="Anton"/>
              </a:rPr>
              <a:t>MAPA DE CONCEPTOS CLASE </a:t>
            </a:r>
            <a:r>
              <a:rPr i="1" lang="en-GB" sz="2000">
                <a:latin typeface="Anton"/>
                <a:ea typeface="Anton"/>
                <a:cs typeface="Anton"/>
                <a:sym typeface="Anton"/>
              </a:rPr>
              <a:t>1</a:t>
            </a:r>
            <a:endParaRPr i="1" sz="2000">
              <a:solidFill>
                <a:srgbClr val="000000"/>
              </a:solidFill>
              <a:latin typeface="Anton"/>
              <a:ea typeface="Anton"/>
              <a:cs typeface="Anton"/>
              <a:sym typeface="Anton"/>
            </a:endParaRPr>
          </a:p>
        </p:txBody>
      </p:sp>
      <p:pic>
        <p:nvPicPr>
          <p:cNvPr id="332" name="Google Shape;332;p61"/>
          <p:cNvPicPr preferRelativeResize="0"/>
          <p:nvPr/>
        </p:nvPicPr>
        <p:blipFill rotWithShape="1">
          <a:blip r:embed="rId3">
            <a:alphaModFix/>
          </a:blip>
          <a:srcRect b="0" l="0" r="0" t="0"/>
          <a:stretch/>
        </p:blipFill>
        <p:spPr>
          <a:xfrm>
            <a:off x="7423862" y="90575"/>
            <a:ext cx="1634174" cy="639850"/>
          </a:xfrm>
          <a:prstGeom prst="rect">
            <a:avLst/>
          </a:prstGeom>
          <a:noFill/>
          <a:ln>
            <a:noFill/>
          </a:ln>
        </p:spPr>
      </p:pic>
      <p:sp>
        <p:nvSpPr>
          <p:cNvPr id="333" name="Google Shape;333;p61"/>
          <p:cNvSpPr/>
          <p:nvPr/>
        </p:nvSpPr>
        <p:spPr>
          <a:xfrm>
            <a:off x="624275" y="21418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Sintaxis y código</a:t>
            </a:r>
            <a:endParaRPr sz="1100">
              <a:solidFill>
                <a:srgbClr val="FFFFFF"/>
              </a:solidFill>
              <a:latin typeface="Helvetica Neue"/>
              <a:ea typeface="Helvetica Neue"/>
              <a:cs typeface="Helvetica Neue"/>
              <a:sym typeface="Helvetica Neue"/>
            </a:endParaRPr>
          </a:p>
        </p:txBody>
      </p:sp>
      <p:sp>
        <p:nvSpPr>
          <p:cNvPr id="334" name="Google Shape;334;p61"/>
          <p:cNvSpPr/>
          <p:nvPr/>
        </p:nvSpPr>
        <p:spPr>
          <a:xfrm>
            <a:off x="4492325" y="1256100"/>
            <a:ext cx="1657800" cy="2247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Fundamentos</a:t>
            </a:r>
            <a:endParaRPr sz="1100">
              <a:solidFill>
                <a:srgbClr val="222222"/>
              </a:solidFill>
              <a:latin typeface="Helvetica Neue"/>
              <a:ea typeface="Helvetica Neue"/>
              <a:cs typeface="Helvetica Neue"/>
              <a:sym typeface="Helvetica Neue"/>
            </a:endParaRPr>
          </a:p>
        </p:txBody>
      </p:sp>
      <p:sp>
        <p:nvSpPr>
          <p:cNvPr id="335" name="Google Shape;335;p61"/>
          <p:cNvSpPr/>
          <p:nvPr/>
        </p:nvSpPr>
        <p:spPr>
          <a:xfrm>
            <a:off x="628025" y="106725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JavaScript</a:t>
            </a:r>
            <a:endParaRPr sz="1100">
              <a:solidFill>
                <a:srgbClr val="FFFFFF"/>
              </a:solidFill>
              <a:latin typeface="Helvetica Neue"/>
              <a:ea typeface="Helvetica Neue"/>
              <a:cs typeface="Helvetica Neue"/>
              <a:sym typeface="Helvetica Neue"/>
            </a:endParaRPr>
          </a:p>
        </p:txBody>
      </p:sp>
      <p:sp>
        <p:nvSpPr>
          <p:cNvPr id="336" name="Google Shape;336;p61"/>
          <p:cNvSpPr/>
          <p:nvPr/>
        </p:nvSpPr>
        <p:spPr>
          <a:xfrm>
            <a:off x="624275" y="336172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Sentencias</a:t>
            </a:r>
            <a:endParaRPr sz="1100">
              <a:solidFill>
                <a:srgbClr val="FFFFFF"/>
              </a:solidFill>
              <a:latin typeface="Helvetica Neue"/>
              <a:ea typeface="Helvetica Neue"/>
              <a:cs typeface="Helvetica Neue"/>
              <a:sym typeface="Helvetica Neue"/>
            </a:endParaRPr>
          </a:p>
        </p:txBody>
      </p:sp>
      <p:cxnSp>
        <p:nvCxnSpPr>
          <p:cNvPr id="337" name="Google Shape;337;p61"/>
          <p:cNvCxnSpPr>
            <a:endCxn id="335" idx="2"/>
          </p:cNvCxnSpPr>
          <p:nvPr/>
        </p:nvCxnSpPr>
        <p:spPr>
          <a:xfrm flipH="1" rot="10800000">
            <a:off x="1346975" y="1669653"/>
            <a:ext cx="7500" cy="472200"/>
          </a:xfrm>
          <a:prstGeom prst="straightConnector1">
            <a:avLst/>
          </a:prstGeom>
          <a:noFill/>
          <a:ln cap="flat" cmpd="sng" w="9525">
            <a:solidFill>
              <a:srgbClr val="CCCCCC"/>
            </a:solidFill>
            <a:prstDash val="solid"/>
            <a:round/>
            <a:headEnd len="med" w="med" type="oval"/>
            <a:tailEnd len="med" w="med" type="oval"/>
          </a:ln>
        </p:spPr>
      </p:cxnSp>
      <p:sp>
        <p:nvSpPr>
          <p:cNvPr id="338" name="Google Shape;338;p61"/>
          <p:cNvSpPr/>
          <p:nvPr/>
        </p:nvSpPr>
        <p:spPr>
          <a:xfrm>
            <a:off x="3039275" y="2305375"/>
            <a:ext cx="17154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Reglas básicas</a:t>
            </a:r>
            <a:endParaRPr sz="1100">
              <a:solidFill>
                <a:srgbClr val="222222"/>
              </a:solidFill>
              <a:latin typeface="Helvetica Neue"/>
              <a:ea typeface="Helvetica Neue"/>
              <a:cs typeface="Helvetica Neue"/>
              <a:sym typeface="Helvetica Neue"/>
            </a:endParaRPr>
          </a:p>
        </p:txBody>
      </p:sp>
      <p:sp>
        <p:nvSpPr>
          <p:cNvPr id="339" name="Google Shape;339;p61"/>
          <p:cNvSpPr/>
          <p:nvPr/>
        </p:nvSpPr>
        <p:spPr>
          <a:xfrm>
            <a:off x="3039287" y="2691800"/>
            <a:ext cx="17154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Valores y variables</a:t>
            </a:r>
            <a:endParaRPr sz="1100">
              <a:solidFill>
                <a:srgbClr val="222222"/>
              </a:solidFill>
              <a:latin typeface="Helvetica Neue"/>
              <a:ea typeface="Helvetica Neue"/>
              <a:cs typeface="Helvetica Neue"/>
              <a:sym typeface="Helvetica Neue"/>
            </a:endParaRPr>
          </a:p>
        </p:txBody>
      </p:sp>
      <p:cxnSp>
        <p:nvCxnSpPr>
          <p:cNvPr id="340" name="Google Shape;340;p61"/>
          <p:cNvCxnSpPr>
            <a:stCxn id="335" idx="3"/>
            <a:endCxn id="334" idx="1"/>
          </p:cNvCxnSpPr>
          <p:nvPr/>
        </p:nvCxnSpPr>
        <p:spPr>
          <a:xfrm>
            <a:off x="2080925" y="1368453"/>
            <a:ext cx="24114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41" name="Google Shape;341;p61"/>
          <p:cNvCxnSpPr>
            <a:stCxn id="333" idx="3"/>
            <a:endCxn id="342" idx="1"/>
          </p:cNvCxnSpPr>
          <p:nvPr/>
        </p:nvCxnSpPr>
        <p:spPr>
          <a:xfrm>
            <a:off x="2077175" y="2443050"/>
            <a:ext cx="962100" cy="0"/>
          </a:xfrm>
          <a:prstGeom prst="straightConnector1">
            <a:avLst/>
          </a:prstGeom>
          <a:noFill/>
          <a:ln cap="flat" cmpd="sng" w="9525">
            <a:solidFill>
              <a:srgbClr val="CCCCCC"/>
            </a:solidFill>
            <a:prstDash val="solid"/>
            <a:round/>
            <a:headEnd len="med" w="med" type="oval"/>
            <a:tailEnd len="med" w="med" type="oval"/>
          </a:ln>
        </p:spPr>
      </p:cxnSp>
      <p:sp>
        <p:nvSpPr>
          <p:cNvPr id="343" name="Google Shape;343;p61"/>
          <p:cNvSpPr/>
          <p:nvPr/>
        </p:nvSpPr>
        <p:spPr>
          <a:xfrm>
            <a:off x="3039274" y="1913538"/>
            <a:ext cx="17154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Escritura</a:t>
            </a:r>
            <a:endParaRPr sz="1100">
              <a:solidFill>
                <a:srgbClr val="222222"/>
              </a:solidFill>
              <a:latin typeface="Helvetica Neue"/>
              <a:ea typeface="Helvetica Neue"/>
              <a:cs typeface="Helvetica Neue"/>
              <a:sym typeface="Helvetica Neue"/>
            </a:endParaRPr>
          </a:p>
        </p:txBody>
      </p:sp>
      <p:cxnSp>
        <p:nvCxnSpPr>
          <p:cNvPr id="344" name="Google Shape;344;p61"/>
          <p:cNvCxnSpPr>
            <a:stCxn id="333" idx="3"/>
            <a:endCxn id="343" idx="1"/>
          </p:cNvCxnSpPr>
          <p:nvPr/>
        </p:nvCxnSpPr>
        <p:spPr>
          <a:xfrm flipH="1" rot="10800000">
            <a:off x="2077175" y="2053950"/>
            <a:ext cx="962100" cy="389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45" name="Google Shape;345;p61"/>
          <p:cNvCxnSpPr>
            <a:stCxn id="333" idx="3"/>
          </p:cNvCxnSpPr>
          <p:nvPr/>
        </p:nvCxnSpPr>
        <p:spPr>
          <a:xfrm>
            <a:off x="2077175" y="2443050"/>
            <a:ext cx="962100" cy="362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46" name="Google Shape;346;p61"/>
          <p:cNvCxnSpPr/>
          <p:nvPr/>
        </p:nvCxnSpPr>
        <p:spPr>
          <a:xfrm>
            <a:off x="2080918" y="3662890"/>
            <a:ext cx="732900" cy="0"/>
          </a:xfrm>
          <a:prstGeom prst="straightConnector1">
            <a:avLst/>
          </a:prstGeom>
          <a:noFill/>
          <a:ln cap="flat" cmpd="sng" w="9525">
            <a:solidFill>
              <a:srgbClr val="CCCCCC"/>
            </a:solidFill>
            <a:prstDash val="solid"/>
            <a:round/>
            <a:headEnd len="med" w="med" type="oval"/>
            <a:tailEnd len="med" w="med" type="oval"/>
          </a:ln>
        </p:spPr>
      </p:cxnSp>
      <p:cxnSp>
        <p:nvCxnSpPr>
          <p:cNvPr id="347" name="Google Shape;347;p61"/>
          <p:cNvCxnSpPr/>
          <p:nvPr/>
        </p:nvCxnSpPr>
        <p:spPr>
          <a:xfrm>
            <a:off x="2080924" y="3662900"/>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48" name="Google Shape;348;p61"/>
          <p:cNvSpPr/>
          <p:nvPr/>
        </p:nvSpPr>
        <p:spPr>
          <a:xfrm>
            <a:off x="2817575" y="3522500"/>
            <a:ext cx="732900" cy="280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prompt</a:t>
            </a:r>
            <a:endParaRPr sz="1100">
              <a:solidFill>
                <a:srgbClr val="222222"/>
              </a:solidFill>
              <a:latin typeface="Helvetica Neue"/>
              <a:ea typeface="Helvetica Neue"/>
              <a:cs typeface="Helvetica Neue"/>
              <a:sym typeface="Helvetica Neue"/>
            </a:endParaRPr>
          </a:p>
        </p:txBody>
      </p:sp>
      <p:sp>
        <p:nvSpPr>
          <p:cNvPr id="349" name="Google Shape;349;p61"/>
          <p:cNvSpPr/>
          <p:nvPr/>
        </p:nvSpPr>
        <p:spPr>
          <a:xfrm>
            <a:off x="2817575" y="3911625"/>
            <a:ext cx="732900" cy="280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consola</a:t>
            </a:r>
            <a:endParaRPr sz="1100">
              <a:solidFill>
                <a:srgbClr val="222222"/>
              </a:solidFill>
              <a:latin typeface="Helvetica Neue"/>
              <a:ea typeface="Helvetica Neue"/>
              <a:cs typeface="Helvetica Neue"/>
              <a:sym typeface="Helvetica Neue"/>
            </a:endParaRPr>
          </a:p>
        </p:txBody>
      </p:sp>
      <p:cxnSp>
        <p:nvCxnSpPr>
          <p:cNvPr id="350" name="Google Shape;350;p61"/>
          <p:cNvCxnSpPr/>
          <p:nvPr/>
        </p:nvCxnSpPr>
        <p:spPr>
          <a:xfrm>
            <a:off x="2080924" y="3662900"/>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51" name="Google Shape;351;p61"/>
          <p:cNvCxnSpPr>
            <a:stCxn id="336" idx="3"/>
          </p:cNvCxnSpPr>
          <p:nvPr/>
        </p:nvCxnSpPr>
        <p:spPr>
          <a:xfrm>
            <a:off x="2077175" y="3662925"/>
            <a:ext cx="734700" cy="733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52" name="Google Shape;352;p61"/>
          <p:cNvSpPr/>
          <p:nvPr/>
        </p:nvSpPr>
        <p:spPr>
          <a:xfrm>
            <a:off x="2817575" y="4278525"/>
            <a:ext cx="732900" cy="2808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alert</a:t>
            </a:r>
            <a:endParaRPr sz="1100">
              <a:solidFill>
                <a:srgbClr val="222222"/>
              </a:solidFill>
              <a:latin typeface="Helvetica Neue"/>
              <a:ea typeface="Helvetica Neue"/>
              <a:cs typeface="Helvetica Neue"/>
              <a:sym typeface="Helvetica Neue"/>
            </a:endParaRPr>
          </a:p>
        </p:txBody>
      </p:sp>
      <p:cxnSp>
        <p:nvCxnSpPr>
          <p:cNvPr id="353" name="Google Shape;353;p61"/>
          <p:cNvCxnSpPr>
            <a:stCxn id="336" idx="3"/>
          </p:cNvCxnSpPr>
          <p:nvPr/>
        </p:nvCxnSpPr>
        <p:spPr>
          <a:xfrm>
            <a:off x="2077175" y="3662925"/>
            <a:ext cx="736500" cy="733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54" name="Google Shape;354;p61"/>
          <p:cNvSpPr/>
          <p:nvPr/>
        </p:nvSpPr>
        <p:spPr>
          <a:xfrm>
            <a:off x="5520573" y="2751777"/>
            <a:ext cx="962100" cy="2247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string</a:t>
            </a:r>
            <a:endParaRPr sz="1100">
              <a:solidFill>
                <a:srgbClr val="222222"/>
              </a:solidFill>
              <a:latin typeface="Helvetica Neue"/>
              <a:ea typeface="Helvetica Neue"/>
              <a:cs typeface="Helvetica Neue"/>
              <a:sym typeface="Helvetica Neue"/>
            </a:endParaRPr>
          </a:p>
        </p:txBody>
      </p:sp>
      <p:cxnSp>
        <p:nvCxnSpPr>
          <p:cNvPr id="355" name="Google Shape;355;p61"/>
          <p:cNvCxnSpPr/>
          <p:nvPr/>
        </p:nvCxnSpPr>
        <p:spPr>
          <a:xfrm>
            <a:off x="4754675" y="2861929"/>
            <a:ext cx="765900" cy="0"/>
          </a:xfrm>
          <a:prstGeom prst="straightConnector1">
            <a:avLst/>
          </a:prstGeom>
          <a:noFill/>
          <a:ln cap="flat" cmpd="sng" w="9525">
            <a:solidFill>
              <a:srgbClr val="CCCCCC"/>
            </a:solidFill>
            <a:prstDash val="solid"/>
            <a:round/>
            <a:headEnd len="med" w="med" type="oval"/>
            <a:tailEnd len="med" w="med" type="oval"/>
          </a:ln>
        </p:spPr>
      </p:cxnSp>
      <p:sp>
        <p:nvSpPr>
          <p:cNvPr id="356" name="Google Shape;356;p61"/>
          <p:cNvSpPr/>
          <p:nvPr/>
        </p:nvSpPr>
        <p:spPr>
          <a:xfrm>
            <a:off x="5520572" y="2438250"/>
            <a:ext cx="962100" cy="2247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number</a:t>
            </a:r>
            <a:endParaRPr sz="1100">
              <a:solidFill>
                <a:srgbClr val="222222"/>
              </a:solidFill>
              <a:latin typeface="Helvetica Neue"/>
              <a:ea typeface="Helvetica Neue"/>
              <a:cs typeface="Helvetica Neue"/>
              <a:sym typeface="Helvetica Neue"/>
            </a:endParaRPr>
          </a:p>
        </p:txBody>
      </p:sp>
      <p:cxnSp>
        <p:nvCxnSpPr>
          <p:cNvPr id="357" name="Google Shape;357;p61"/>
          <p:cNvCxnSpPr>
            <a:endCxn id="356" idx="1"/>
          </p:cNvCxnSpPr>
          <p:nvPr/>
        </p:nvCxnSpPr>
        <p:spPr>
          <a:xfrm flipH="1" rot="10800000">
            <a:off x="4754672" y="2550600"/>
            <a:ext cx="765900" cy="3114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358" name="Google Shape;358;p61"/>
          <p:cNvSpPr/>
          <p:nvPr/>
        </p:nvSpPr>
        <p:spPr>
          <a:xfrm>
            <a:off x="5085911" y="3373297"/>
            <a:ext cx="1396800" cy="2451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Asignación</a:t>
            </a:r>
            <a:endParaRPr sz="1100">
              <a:solidFill>
                <a:srgbClr val="222222"/>
              </a:solidFill>
              <a:latin typeface="Helvetica Neue"/>
              <a:ea typeface="Helvetica Neue"/>
              <a:cs typeface="Helvetica Neue"/>
              <a:sym typeface="Helvetica Neue"/>
            </a:endParaRPr>
          </a:p>
        </p:txBody>
      </p:sp>
      <p:sp>
        <p:nvSpPr>
          <p:cNvPr id="359" name="Google Shape;359;p61"/>
          <p:cNvSpPr/>
          <p:nvPr/>
        </p:nvSpPr>
        <p:spPr>
          <a:xfrm>
            <a:off x="5085911" y="3713033"/>
            <a:ext cx="1396800" cy="2451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Declaración</a:t>
            </a:r>
            <a:endParaRPr sz="1100">
              <a:solidFill>
                <a:srgbClr val="222222"/>
              </a:solidFill>
              <a:latin typeface="Helvetica Neue"/>
              <a:ea typeface="Helvetica Neue"/>
              <a:cs typeface="Helvetica Neue"/>
              <a:sym typeface="Helvetica Neue"/>
            </a:endParaRPr>
          </a:p>
        </p:txBody>
      </p:sp>
      <p:sp>
        <p:nvSpPr>
          <p:cNvPr id="360" name="Google Shape;360;p61"/>
          <p:cNvSpPr/>
          <p:nvPr/>
        </p:nvSpPr>
        <p:spPr>
          <a:xfrm>
            <a:off x="5085911" y="4033363"/>
            <a:ext cx="1396800" cy="2451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Iniciación</a:t>
            </a:r>
            <a:endParaRPr sz="1100">
              <a:solidFill>
                <a:srgbClr val="222222"/>
              </a:solidFill>
              <a:latin typeface="Helvetica Neue"/>
              <a:ea typeface="Helvetica Neue"/>
              <a:cs typeface="Helvetica Neue"/>
              <a:sym typeface="Helvetica Neue"/>
            </a:endParaRPr>
          </a:p>
        </p:txBody>
      </p:sp>
      <p:cxnSp>
        <p:nvCxnSpPr>
          <p:cNvPr id="361" name="Google Shape;361;p61"/>
          <p:cNvCxnSpPr>
            <a:stCxn id="339" idx="2"/>
          </p:cNvCxnSpPr>
          <p:nvPr/>
        </p:nvCxnSpPr>
        <p:spPr>
          <a:xfrm flipH="1" rot="-5400000">
            <a:off x="3908087" y="2961500"/>
            <a:ext cx="1164000" cy="1186200"/>
          </a:xfrm>
          <a:prstGeom prst="bentConnector2">
            <a:avLst/>
          </a:prstGeom>
          <a:noFill/>
          <a:ln cap="flat" cmpd="sng" w="9525">
            <a:solidFill>
              <a:srgbClr val="CCCCCC"/>
            </a:solidFill>
            <a:prstDash val="solid"/>
            <a:round/>
            <a:headEnd len="med" w="med" type="none"/>
            <a:tailEnd len="med" w="med" type="oval"/>
          </a:ln>
        </p:spPr>
      </p:cxnSp>
      <p:cxnSp>
        <p:nvCxnSpPr>
          <p:cNvPr id="362" name="Google Shape;362;p61"/>
          <p:cNvCxnSpPr>
            <a:stCxn id="339" idx="2"/>
            <a:endCxn id="358" idx="1"/>
          </p:cNvCxnSpPr>
          <p:nvPr/>
        </p:nvCxnSpPr>
        <p:spPr>
          <a:xfrm flipH="1" rot="-5400000">
            <a:off x="4229837" y="2639750"/>
            <a:ext cx="523200" cy="1188900"/>
          </a:xfrm>
          <a:prstGeom prst="bentConnector2">
            <a:avLst/>
          </a:prstGeom>
          <a:noFill/>
          <a:ln cap="flat" cmpd="sng" w="9525">
            <a:solidFill>
              <a:srgbClr val="CCCCCC"/>
            </a:solidFill>
            <a:prstDash val="solid"/>
            <a:round/>
            <a:headEnd len="med" w="med" type="none"/>
            <a:tailEnd len="med" w="med" type="oval"/>
          </a:ln>
        </p:spPr>
      </p:cxnSp>
      <p:cxnSp>
        <p:nvCxnSpPr>
          <p:cNvPr id="363" name="Google Shape;363;p61"/>
          <p:cNvCxnSpPr>
            <a:stCxn id="339" idx="2"/>
            <a:endCxn id="359" idx="1"/>
          </p:cNvCxnSpPr>
          <p:nvPr/>
        </p:nvCxnSpPr>
        <p:spPr>
          <a:xfrm flipH="1" rot="-5400000">
            <a:off x="4059887" y="2809700"/>
            <a:ext cx="863100" cy="1188900"/>
          </a:xfrm>
          <a:prstGeom prst="bentConnector2">
            <a:avLst/>
          </a:prstGeom>
          <a:noFill/>
          <a:ln cap="flat" cmpd="sng" w="9525">
            <a:solidFill>
              <a:srgbClr val="CCCCCC"/>
            </a:solidFill>
            <a:prstDash val="solid"/>
            <a:round/>
            <a:headEnd len="med" w="med" type="none"/>
            <a:tailEnd len="med" w="med" type="oval"/>
          </a:ln>
        </p:spPr>
      </p:cxnSp>
      <p:sp>
        <p:nvSpPr>
          <p:cNvPr id="364" name="Google Shape;364;p61"/>
          <p:cNvSpPr/>
          <p:nvPr/>
        </p:nvSpPr>
        <p:spPr>
          <a:xfrm>
            <a:off x="5085911" y="4361450"/>
            <a:ext cx="1396800" cy="2451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Operaciones</a:t>
            </a:r>
            <a:endParaRPr sz="1100">
              <a:solidFill>
                <a:srgbClr val="222222"/>
              </a:solidFill>
              <a:latin typeface="Helvetica Neue"/>
              <a:ea typeface="Helvetica Neue"/>
              <a:cs typeface="Helvetica Neue"/>
              <a:sym typeface="Helvetica Neue"/>
            </a:endParaRPr>
          </a:p>
        </p:txBody>
      </p:sp>
      <p:cxnSp>
        <p:nvCxnSpPr>
          <p:cNvPr id="365" name="Google Shape;365;p61"/>
          <p:cNvCxnSpPr/>
          <p:nvPr/>
        </p:nvCxnSpPr>
        <p:spPr>
          <a:xfrm flipH="1" rot="-5400000">
            <a:off x="3908077" y="3289587"/>
            <a:ext cx="1164000" cy="1186200"/>
          </a:xfrm>
          <a:prstGeom prst="bentConnector2">
            <a:avLst/>
          </a:prstGeom>
          <a:noFill/>
          <a:ln cap="flat" cmpd="sng" w="9525">
            <a:solidFill>
              <a:srgbClr val="CCCCCC"/>
            </a:solidFill>
            <a:prstDash val="solid"/>
            <a:round/>
            <a:headEnd len="med" w="med" type="none"/>
            <a:tailEnd len="med" w="med" type="oval"/>
          </a:ln>
        </p:spPr>
      </p:cxnSp>
      <p:sp>
        <p:nvSpPr>
          <p:cNvPr id="366" name="Google Shape;366;p61"/>
          <p:cNvSpPr/>
          <p:nvPr/>
        </p:nvSpPr>
        <p:spPr>
          <a:xfrm>
            <a:off x="7248574" y="3713376"/>
            <a:ext cx="533400" cy="2247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const</a:t>
            </a:r>
            <a:endParaRPr sz="1100">
              <a:solidFill>
                <a:srgbClr val="222222"/>
              </a:solidFill>
              <a:latin typeface="Helvetica Neue"/>
              <a:ea typeface="Helvetica Neue"/>
              <a:cs typeface="Helvetica Neue"/>
              <a:sym typeface="Helvetica Neue"/>
            </a:endParaRPr>
          </a:p>
        </p:txBody>
      </p:sp>
      <p:cxnSp>
        <p:nvCxnSpPr>
          <p:cNvPr id="367" name="Google Shape;367;p61"/>
          <p:cNvCxnSpPr/>
          <p:nvPr/>
        </p:nvCxnSpPr>
        <p:spPr>
          <a:xfrm>
            <a:off x="6482675" y="3823529"/>
            <a:ext cx="765900" cy="0"/>
          </a:xfrm>
          <a:prstGeom prst="straightConnector1">
            <a:avLst/>
          </a:prstGeom>
          <a:noFill/>
          <a:ln cap="flat" cmpd="sng" w="9525">
            <a:solidFill>
              <a:srgbClr val="CCCCCC"/>
            </a:solidFill>
            <a:prstDash val="solid"/>
            <a:round/>
            <a:headEnd len="med" w="med" type="oval"/>
            <a:tailEnd len="med" w="med" type="oval"/>
          </a:ln>
        </p:spPr>
      </p:cxnSp>
      <p:sp>
        <p:nvSpPr>
          <p:cNvPr id="368" name="Google Shape;368;p61"/>
          <p:cNvSpPr/>
          <p:nvPr/>
        </p:nvSpPr>
        <p:spPr>
          <a:xfrm>
            <a:off x="7248574" y="3399850"/>
            <a:ext cx="533400" cy="2247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let</a:t>
            </a:r>
            <a:endParaRPr sz="1100">
              <a:solidFill>
                <a:srgbClr val="222222"/>
              </a:solidFill>
              <a:latin typeface="Helvetica Neue"/>
              <a:ea typeface="Helvetica Neue"/>
              <a:cs typeface="Helvetica Neue"/>
              <a:sym typeface="Helvetica Neue"/>
            </a:endParaRPr>
          </a:p>
        </p:txBody>
      </p:sp>
      <p:cxnSp>
        <p:nvCxnSpPr>
          <p:cNvPr id="369" name="Google Shape;369;p61"/>
          <p:cNvCxnSpPr>
            <a:endCxn id="368" idx="1"/>
          </p:cNvCxnSpPr>
          <p:nvPr/>
        </p:nvCxnSpPr>
        <p:spPr>
          <a:xfrm flipH="1" rot="10800000">
            <a:off x="6482674" y="3512200"/>
            <a:ext cx="765900" cy="3114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370" name="Google Shape;370;p61"/>
          <p:cNvCxnSpPr/>
          <p:nvPr/>
        </p:nvCxnSpPr>
        <p:spPr>
          <a:xfrm flipH="1" rot="10800000">
            <a:off x="1346975" y="2816890"/>
            <a:ext cx="7500" cy="472200"/>
          </a:xfrm>
          <a:prstGeom prst="straightConnector1">
            <a:avLst/>
          </a:prstGeom>
          <a:noFill/>
          <a:ln cap="flat" cmpd="sng" w="9525">
            <a:solidFill>
              <a:srgbClr val="CCCCCC"/>
            </a:solidFill>
            <a:prstDash val="solid"/>
            <a:round/>
            <a:headEnd len="med" w="med" type="oval"/>
            <a:tailEnd len="med" w="med" type="oval"/>
          </a:ln>
        </p:spPr>
      </p:cxnSp>
      <p:pic>
        <p:nvPicPr>
          <p:cNvPr id="371" name="Google Shape;371;p6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62"/>
          <p:cNvSpPr txBox="1"/>
          <p:nvPr/>
        </p:nvSpPr>
        <p:spPr>
          <a:xfrm>
            <a:off x="394100" y="1835200"/>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62"/>
          <p:cNvPicPr preferRelativeResize="0"/>
          <p:nvPr/>
        </p:nvPicPr>
        <p:blipFill>
          <a:blip r:embed="rId4">
            <a:alphaModFix/>
          </a:blip>
          <a:stretch>
            <a:fillRect/>
          </a:stretch>
        </p:blipFill>
        <p:spPr>
          <a:xfrm>
            <a:off x="7626925" y="4780950"/>
            <a:ext cx="1186526" cy="330675"/>
          </a:xfrm>
          <a:prstGeom prst="rect">
            <a:avLst/>
          </a:prstGeom>
          <a:noFill/>
          <a:ln>
            <a:noFill/>
          </a:ln>
        </p:spPr>
      </p:pic>
      <p:sp>
        <p:nvSpPr>
          <p:cNvPr id="378" name="Google Shape;378;p62"/>
          <p:cNvSpPr/>
          <p:nvPr/>
        </p:nvSpPr>
        <p:spPr>
          <a:xfrm>
            <a:off x="5735304" y="1103150"/>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Anton"/>
                <a:ea typeface="Anton"/>
                <a:cs typeface="Anton"/>
                <a:sym typeface="Anton"/>
              </a:rPr>
              <a:t>MÓDULO 2</a:t>
            </a:r>
            <a:endParaRPr sz="1800">
              <a:solidFill>
                <a:srgbClr val="FFFFFF"/>
              </a:solidFill>
              <a:latin typeface="Anton"/>
              <a:ea typeface="Anton"/>
              <a:cs typeface="Anton"/>
              <a:sym typeface="Anton"/>
            </a:endParaRPr>
          </a:p>
          <a:p>
            <a:pPr indent="0" lvl="0" marL="0" rtl="0" algn="ctr">
              <a:spcBef>
                <a:spcPts val="0"/>
              </a:spcBef>
              <a:spcAft>
                <a:spcPts val="0"/>
              </a:spcAft>
              <a:buNone/>
            </a:pPr>
            <a:r>
              <a:rPr lang="en-GB" sz="1800">
                <a:solidFill>
                  <a:srgbClr val="FFFFFF"/>
                </a:solidFill>
                <a:latin typeface="Anton"/>
                <a:ea typeface="Anton"/>
                <a:cs typeface="Anton"/>
                <a:sym typeface="Anton"/>
              </a:rPr>
              <a:t>OBJETOS &amp; ARRAYS</a:t>
            </a:r>
            <a:endParaRPr sz="1800">
              <a:solidFill>
                <a:srgbClr val="FFFFFF"/>
              </a:solidFill>
              <a:latin typeface="Anton"/>
              <a:ea typeface="Anton"/>
              <a:cs typeface="Anton"/>
              <a:sym typeface="Anton"/>
            </a:endParaRPr>
          </a:p>
        </p:txBody>
      </p:sp>
      <p:sp>
        <p:nvSpPr>
          <p:cNvPr id="379" name="Google Shape;379;p62"/>
          <p:cNvSpPr/>
          <p:nvPr/>
        </p:nvSpPr>
        <p:spPr>
          <a:xfrm>
            <a:off x="102988" y="1103364"/>
            <a:ext cx="3546900" cy="6690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Anton"/>
                <a:ea typeface="Anton"/>
                <a:cs typeface="Anton"/>
                <a:sym typeface="Anton"/>
              </a:rPr>
              <a:t>MÓDULO 0</a:t>
            </a:r>
            <a:endParaRPr sz="1800">
              <a:solidFill>
                <a:srgbClr val="FFFFFF"/>
              </a:solidFill>
              <a:latin typeface="Anton"/>
              <a:ea typeface="Anton"/>
              <a:cs typeface="Anton"/>
              <a:sym typeface="Anton"/>
            </a:endParaRPr>
          </a:p>
          <a:p>
            <a:pPr indent="0" lvl="0" marL="0" rtl="0" algn="ctr">
              <a:spcBef>
                <a:spcPts val="0"/>
              </a:spcBef>
              <a:spcAft>
                <a:spcPts val="0"/>
              </a:spcAft>
              <a:buNone/>
            </a:pPr>
            <a:r>
              <a:rPr lang="en-GB" sz="1800">
                <a:solidFill>
                  <a:srgbClr val="FFFFFF"/>
                </a:solidFill>
                <a:latin typeface="Anton"/>
                <a:ea typeface="Anton"/>
                <a:cs typeface="Anton"/>
                <a:sym typeface="Anton"/>
              </a:rPr>
              <a:t>NIVELACIÓN</a:t>
            </a:r>
            <a:endParaRPr sz="1800">
              <a:solidFill>
                <a:srgbClr val="FFFFFF"/>
              </a:solidFill>
              <a:latin typeface="Anton"/>
              <a:ea typeface="Anton"/>
              <a:cs typeface="Anton"/>
              <a:sym typeface="Anton"/>
            </a:endParaRPr>
          </a:p>
        </p:txBody>
      </p:sp>
      <p:sp>
        <p:nvSpPr>
          <p:cNvPr id="380" name="Google Shape;380;p62"/>
          <p:cNvSpPr txBox="1"/>
          <p:nvPr/>
        </p:nvSpPr>
        <p:spPr>
          <a:xfrm>
            <a:off x="960025" y="2092250"/>
            <a:ext cx="941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latin typeface="Anton"/>
                <a:ea typeface="Anton"/>
                <a:cs typeface="Anton"/>
                <a:sym typeface="Anton"/>
              </a:rPr>
              <a:t>SET UP</a:t>
            </a:r>
            <a:endParaRPr sz="1600">
              <a:latin typeface="Anton"/>
              <a:ea typeface="Anton"/>
              <a:cs typeface="Anton"/>
              <a:sym typeface="Anton"/>
            </a:endParaRPr>
          </a:p>
        </p:txBody>
      </p:sp>
      <p:sp>
        <p:nvSpPr>
          <p:cNvPr id="381" name="Google Shape;381;p62"/>
          <p:cNvSpPr/>
          <p:nvPr/>
        </p:nvSpPr>
        <p:spPr>
          <a:xfrm>
            <a:off x="3047192" y="1103150"/>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Anton"/>
                <a:ea typeface="Anton"/>
                <a:cs typeface="Anton"/>
                <a:sym typeface="Anton"/>
              </a:rPr>
              <a:t>MÓDULO 1</a:t>
            </a:r>
            <a:endParaRPr sz="1800">
              <a:solidFill>
                <a:srgbClr val="FFFFFF"/>
              </a:solidFill>
              <a:latin typeface="Anton"/>
              <a:ea typeface="Anton"/>
              <a:cs typeface="Anton"/>
              <a:sym typeface="Anton"/>
            </a:endParaRPr>
          </a:p>
          <a:p>
            <a:pPr indent="0" lvl="0" marL="0" rtl="0" algn="ctr">
              <a:spcBef>
                <a:spcPts val="0"/>
              </a:spcBef>
              <a:spcAft>
                <a:spcPts val="0"/>
              </a:spcAft>
              <a:buNone/>
            </a:pPr>
            <a:r>
              <a:rPr lang="en-GB" sz="1800">
                <a:solidFill>
                  <a:srgbClr val="FFFFFF"/>
                </a:solidFill>
                <a:latin typeface="Anton"/>
                <a:ea typeface="Anton"/>
                <a:cs typeface="Anton"/>
                <a:sym typeface="Anton"/>
              </a:rPr>
              <a:t>CONCEPTOS BÁSICOS</a:t>
            </a:r>
            <a:endParaRPr sz="1800">
              <a:solidFill>
                <a:srgbClr val="FFFFFF"/>
              </a:solidFill>
              <a:latin typeface="Anton"/>
              <a:ea typeface="Anton"/>
              <a:cs typeface="Anton"/>
              <a:sym typeface="Anton"/>
            </a:endParaRPr>
          </a:p>
        </p:txBody>
      </p:sp>
      <p:sp>
        <p:nvSpPr>
          <p:cNvPr id="382" name="Google Shape;382;p62"/>
          <p:cNvSpPr txBox="1"/>
          <p:nvPr/>
        </p:nvSpPr>
        <p:spPr>
          <a:xfrm>
            <a:off x="529250" y="2039450"/>
            <a:ext cx="23118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CLASE 1 - </a:t>
            </a:r>
            <a:endParaRPr/>
          </a:p>
          <a:p>
            <a:pPr indent="0" lvl="0" marL="0" rtl="0" algn="l">
              <a:spcBef>
                <a:spcPts val="0"/>
              </a:spcBef>
              <a:spcAft>
                <a:spcPts val="0"/>
              </a:spcAft>
              <a:buNone/>
            </a:pPr>
            <a:r>
              <a:t/>
            </a:r>
            <a:endParaRPr/>
          </a:p>
        </p:txBody>
      </p:sp>
      <p:sp>
        <p:nvSpPr>
          <p:cNvPr id="383" name="Google Shape;383;p62"/>
          <p:cNvSpPr txBox="1"/>
          <p:nvPr/>
        </p:nvSpPr>
        <p:spPr>
          <a:xfrm>
            <a:off x="352825" y="2000775"/>
            <a:ext cx="2311800" cy="2404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2"/>
          <p:cNvSpPr txBox="1"/>
          <p:nvPr/>
        </p:nvSpPr>
        <p:spPr>
          <a:xfrm>
            <a:off x="957650" y="2034700"/>
            <a:ext cx="12582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85" name="Google Shape;385;p62"/>
          <p:cNvGrpSpPr/>
          <p:nvPr/>
        </p:nvGrpSpPr>
        <p:grpSpPr>
          <a:xfrm>
            <a:off x="3352850" y="1835172"/>
            <a:ext cx="2488375" cy="2784145"/>
            <a:chOff x="3352850" y="1996688"/>
            <a:chExt cx="2488375" cy="2570059"/>
          </a:xfrm>
        </p:grpSpPr>
        <p:sp>
          <p:nvSpPr>
            <p:cNvPr id="386" name="Google Shape;386;p62"/>
            <p:cNvSpPr txBox="1"/>
            <p:nvPr/>
          </p:nvSpPr>
          <p:spPr>
            <a:xfrm>
              <a:off x="3394125" y="1996688"/>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2"/>
            <p:cNvSpPr txBox="1"/>
            <p:nvPr/>
          </p:nvSpPr>
          <p:spPr>
            <a:xfrm>
              <a:off x="3352850" y="2083047"/>
              <a:ext cx="2311800" cy="24837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62"/>
          <p:cNvSpPr txBox="1"/>
          <p:nvPr/>
        </p:nvSpPr>
        <p:spPr>
          <a:xfrm>
            <a:off x="3367575" y="3226300"/>
            <a:ext cx="2247000" cy="669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3 </a:t>
            </a:r>
            <a:r>
              <a:rPr lang="en-GB" sz="900">
                <a:solidFill>
                  <a:schemeClr val="dk1"/>
                </a:solidFill>
                <a:latin typeface="Helvetica Neue"/>
                <a:ea typeface="Helvetica Neue"/>
                <a:cs typeface="Helvetica Neue"/>
                <a:sym typeface="Helvetica Neue"/>
              </a:rPr>
              <a:t>-</a:t>
            </a:r>
            <a:endParaRPr sz="9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GB" sz="900">
                <a:solidFill>
                  <a:schemeClr val="dk1"/>
                </a:solidFill>
                <a:latin typeface="Helvetica Neue"/>
                <a:ea typeface="Helvetica Neue"/>
                <a:cs typeface="Helvetica Neue"/>
                <a:sym typeface="Helvetica Neue"/>
              </a:rPr>
              <a:t>CICLOS E ITERACIONES</a:t>
            </a:r>
            <a:endParaRPr sz="900">
              <a:solidFill>
                <a:schemeClr val="dk1"/>
              </a:solidFill>
              <a:latin typeface="Helvetica Neue"/>
              <a:ea typeface="Helvetica Neue"/>
              <a:cs typeface="Helvetica Neue"/>
              <a:sym typeface="Helvetica Neue"/>
            </a:endParaRPr>
          </a:p>
        </p:txBody>
      </p:sp>
      <p:sp>
        <p:nvSpPr>
          <p:cNvPr id="389" name="Google Shape;389;p62"/>
          <p:cNvSpPr txBox="1"/>
          <p:nvPr/>
        </p:nvSpPr>
        <p:spPr>
          <a:xfrm>
            <a:off x="6249750" y="1873100"/>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2"/>
          <p:cNvSpPr txBox="1"/>
          <p:nvPr/>
        </p:nvSpPr>
        <p:spPr>
          <a:xfrm>
            <a:off x="6249750" y="2038788"/>
            <a:ext cx="2311800" cy="26412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2"/>
          <p:cNvSpPr txBox="1"/>
          <p:nvPr/>
        </p:nvSpPr>
        <p:spPr>
          <a:xfrm>
            <a:off x="3376701" y="2610350"/>
            <a:ext cx="2247000" cy="6039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latin typeface="Anton"/>
                <a:ea typeface="Anton"/>
                <a:cs typeface="Anton"/>
                <a:sym typeface="Anton"/>
              </a:rPr>
              <a:t>CLASE 2 - </a:t>
            </a:r>
            <a:endParaRPr sz="1200">
              <a:latin typeface="Anton"/>
              <a:ea typeface="Anton"/>
              <a:cs typeface="Anton"/>
              <a:sym typeface="Anton"/>
            </a:endParaRPr>
          </a:p>
          <a:p>
            <a:pPr indent="0" lvl="0" marL="0" rtl="0" algn="l">
              <a:lnSpc>
                <a:spcPct val="150000"/>
              </a:lnSpc>
              <a:spcBef>
                <a:spcPts val="0"/>
              </a:spcBef>
              <a:spcAft>
                <a:spcPts val="0"/>
              </a:spcAft>
              <a:buNone/>
            </a:pPr>
            <a:r>
              <a:rPr lang="en-GB" sz="1000">
                <a:solidFill>
                  <a:schemeClr val="dk1"/>
                </a:solidFill>
                <a:latin typeface="Helvetica Neue"/>
                <a:ea typeface="Helvetica Neue"/>
                <a:cs typeface="Helvetica Neue"/>
                <a:sym typeface="Helvetica Neue"/>
              </a:rPr>
              <a:t>CONTROL DE FLUJOS</a:t>
            </a:r>
            <a:endParaRPr sz="11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
        <p:nvSpPr>
          <p:cNvPr id="392" name="Google Shape;392;p62"/>
          <p:cNvSpPr txBox="1"/>
          <p:nvPr/>
        </p:nvSpPr>
        <p:spPr>
          <a:xfrm>
            <a:off x="6201900" y="3571200"/>
            <a:ext cx="2333100" cy="11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7 - </a:t>
            </a:r>
            <a:endParaRPr sz="1200">
              <a:latin typeface="Anton"/>
              <a:ea typeface="Anton"/>
              <a:cs typeface="Anton"/>
              <a:sym typeface="Anton"/>
            </a:endParaRPr>
          </a:p>
          <a:p>
            <a:pPr indent="0" lvl="0" marL="0" rtl="0" algn="l">
              <a:lnSpc>
                <a:spcPct val="150000"/>
              </a:lnSpc>
              <a:spcBef>
                <a:spcPts val="0"/>
              </a:spcBef>
              <a:spcAft>
                <a:spcPts val="0"/>
              </a:spcAft>
              <a:buNone/>
            </a:pPr>
            <a:r>
              <a:rPr lang="en-GB" sz="1000">
                <a:solidFill>
                  <a:schemeClr val="dk1"/>
                </a:solidFill>
                <a:latin typeface="Helvetica Neue"/>
                <a:ea typeface="Helvetica Neue"/>
                <a:cs typeface="Helvetica Neue"/>
                <a:sym typeface="Helvetica Neue"/>
              </a:rPr>
              <a:t>FUNCIONES DE ORDEN SUPERIOR</a:t>
            </a:r>
            <a:endParaRPr sz="10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b="1" lang="en-GB" sz="1200">
                <a:solidFill>
                  <a:schemeClr val="dk1"/>
                </a:solidFill>
                <a:latin typeface="Helvetica Neue"/>
                <a:ea typeface="Helvetica Neue"/>
                <a:cs typeface="Helvetica Neue"/>
                <a:sym typeface="Helvetica Neue"/>
              </a:rPr>
              <a:t>1ra pre-entrega</a:t>
            </a:r>
            <a:endParaRPr sz="1000">
              <a:solidFill>
                <a:schemeClr val="dk1"/>
              </a:solidFill>
              <a:latin typeface="Helvetica Neue"/>
              <a:ea typeface="Helvetica Neue"/>
              <a:cs typeface="Helvetica Neue"/>
              <a:sym typeface="Helvetica Neue"/>
            </a:endParaRPr>
          </a:p>
        </p:txBody>
      </p:sp>
      <p:sp>
        <p:nvSpPr>
          <p:cNvPr id="393" name="Google Shape;393;p62"/>
          <p:cNvSpPr txBox="1"/>
          <p:nvPr/>
        </p:nvSpPr>
        <p:spPr>
          <a:xfrm>
            <a:off x="6249750" y="2726500"/>
            <a:ext cx="2333100" cy="807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6 - </a:t>
            </a:r>
            <a:endParaRPr sz="1200">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n-GB" sz="1100">
                <a:solidFill>
                  <a:schemeClr val="dk1"/>
                </a:solidFill>
                <a:latin typeface="Helvetica Neue"/>
                <a:ea typeface="Helvetica Neue"/>
                <a:cs typeface="Helvetica Neue"/>
                <a:sym typeface="Helvetica Neue"/>
              </a:rPr>
              <a:t>ARRAYS</a:t>
            </a:r>
            <a:endParaRPr sz="1200">
              <a:latin typeface="Helvetica Neue"/>
              <a:ea typeface="Helvetica Neue"/>
              <a:cs typeface="Helvetica Neue"/>
              <a:sym typeface="Helvetica Neue"/>
            </a:endParaRPr>
          </a:p>
        </p:txBody>
      </p:sp>
      <p:sp>
        <p:nvSpPr>
          <p:cNvPr id="394" name="Google Shape;394;p62"/>
          <p:cNvSpPr txBox="1"/>
          <p:nvPr/>
        </p:nvSpPr>
        <p:spPr>
          <a:xfrm>
            <a:off x="352975" y="2034600"/>
            <a:ext cx="2311800" cy="2404500"/>
          </a:xfrm>
          <a:prstGeom prst="rect">
            <a:avLst/>
          </a:prstGeom>
          <a:solidFill>
            <a:srgbClr val="999999"/>
          </a:solidFill>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Anton"/>
              <a:ea typeface="Anton"/>
              <a:cs typeface="Anton"/>
              <a:sym typeface="Anton"/>
            </a:endParaRPr>
          </a:p>
          <a:p>
            <a:pPr indent="0" lvl="0" marL="0" rtl="0" algn="l">
              <a:spcBef>
                <a:spcPts val="0"/>
              </a:spcBef>
              <a:spcAft>
                <a:spcPts val="0"/>
              </a:spcAft>
              <a:buNone/>
            </a:pPr>
            <a:r>
              <a:t/>
            </a:r>
            <a:endParaRPr>
              <a:solidFill>
                <a:schemeClr val="dk1"/>
              </a:solidFill>
              <a:latin typeface="Anton"/>
              <a:ea typeface="Anton"/>
              <a:cs typeface="Anton"/>
              <a:sym typeface="Anton"/>
            </a:endParaRPr>
          </a:p>
          <a:p>
            <a:pPr indent="0" lvl="0" marL="0" rtl="0" algn="l">
              <a:spcBef>
                <a:spcPts val="0"/>
              </a:spcBef>
              <a:spcAft>
                <a:spcPts val="0"/>
              </a:spcAft>
              <a:buNone/>
            </a:pPr>
            <a:r>
              <a:t/>
            </a:r>
            <a:endParaRPr>
              <a:solidFill>
                <a:schemeClr val="dk1"/>
              </a:solidFill>
              <a:latin typeface="Anton"/>
              <a:ea typeface="Anton"/>
              <a:cs typeface="Anton"/>
              <a:sym typeface="Anton"/>
            </a:endParaRPr>
          </a:p>
          <a:p>
            <a:pPr indent="0" lvl="0" marL="0" rtl="0" algn="l">
              <a:spcBef>
                <a:spcPts val="0"/>
              </a:spcBef>
              <a:spcAft>
                <a:spcPts val="0"/>
              </a:spcAft>
              <a:buNone/>
            </a:pPr>
            <a:r>
              <a:rPr lang="en-GB">
                <a:solidFill>
                  <a:schemeClr val="dk1"/>
                </a:solidFill>
                <a:latin typeface="Anton"/>
                <a:ea typeface="Anton"/>
                <a:cs typeface="Anton"/>
                <a:sym typeface="Anton"/>
              </a:rPr>
              <a:t>CLASE 0 - </a:t>
            </a:r>
            <a:endParaRPr>
              <a:solidFill>
                <a:schemeClr val="dk1"/>
              </a:solidFill>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n-GB" sz="1100">
                <a:solidFill>
                  <a:schemeClr val="dk1"/>
                </a:solidFill>
                <a:latin typeface="Helvetica Neue"/>
                <a:ea typeface="Helvetica Neue"/>
                <a:cs typeface="Helvetica Neue"/>
                <a:sym typeface="Helvetica Neue"/>
              </a:rPr>
              <a:t>INTRODUCCIÓN A JAVASCRIPT</a:t>
            </a:r>
            <a:endParaRPr sz="1200">
              <a:solidFill>
                <a:schemeClr val="dk1"/>
              </a:solidFill>
              <a:latin typeface="Helvetica Neue"/>
              <a:ea typeface="Helvetica Neue"/>
              <a:cs typeface="Helvetica Neue"/>
              <a:sym typeface="Helvetica Neue"/>
            </a:endParaRPr>
          </a:p>
        </p:txBody>
      </p:sp>
      <p:sp>
        <p:nvSpPr>
          <p:cNvPr id="395" name="Google Shape;395;p62"/>
          <p:cNvSpPr txBox="1"/>
          <p:nvPr/>
        </p:nvSpPr>
        <p:spPr>
          <a:xfrm>
            <a:off x="1278913" y="5147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MÓDULOS DE TRABAJO</a:t>
            </a:r>
            <a:endParaRPr i="1" sz="3600">
              <a:solidFill>
                <a:srgbClr val="121212"/>
              </a:solidFill>
              <a:latin typeface="Anton"/>
              <a:ea typeface="Anton"/>
              <a:cs typeface="Anton"/>
              <a:sym typeface="Anton"/>
            </a:endParaRPr>
          </a:p>
        </p:txBody>
      </p:sp>
      <p:sp>
        <p:nvSpPr>
          <p:cNvPr id="396" name="Google Shape;396;p62"/>
          <p:cNvSpPr txBox="1"/>
          <p:nvPr/>
        </p:nvSpPr>
        <p:spPr>
          <a:xfrm>
            <a:off x="3352850" y="3907350"/>
            <a:ext cx="2247000" cy="669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4 - </a:t>
            </a:r>
            <a:endParaRPr sz="1200">
              <a:latin typeface="Anton"/>
              <a:ea typeface="Anton"/>
              <a:cs typeface="Anton"/>
              <a:sym typeface="Anton"/>
            </a:endParaRPr>
          </a:p>
          <a:p>
            <a:pPr indent="0" lvl="0" marL="0" rtl="0" algn="l">
              <a:lnSpc>
                <a:spcPct val="150000"/>
              </a:lnSpc>
              <a:spcBef>
                <a:spcPts val="0"/>
              </a:spcBef>
              <a:spcAft>
                <a:spcPts val="0"/>
              </a:spcAft>
              <a:buNone/>
            </a:pPr>
            <a:r>
              <a:rPr lang="en-GB" sz="900">
                <a:solidFill>
                  <a:schemeClr val="dk1"/>
                </a:solidFill>
                <a:latin typeface="Helvetica Neue"/>
                <a:ea typeface="Helvetica Neue"/>
                <a:cs typeface="Helvetica Neue"/>
                <a:sym typeface="Helvetica Neue"/>
              </a:rPr>
              <a:t>FUNCIONES</a:t>
            </a:r>
            <a:endParaRPr sz="9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b="1" lang="en-GB" sz="1200">
                <a:solidFill>
                  <a:schemeClr val="dk1"/>
                </a:solidFill>
                <a:latin typeface="Helvetica Neue"/>
                <a:ea typeface="Helvetica Neue"/>
                <a:cs typeface="Helvetica Neue"/>
                <a:sym typeface="Helvetica Neue"/>
              </a:rPr>
              <a:t>Desafío entregable</a:t>
            </a:r>
            <a:endParaRPr b="1" sz="12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9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
        <p:nvSpPr>
          <p:cNvPr id="397" name="Google Shape;397;p62"/>
          <p:cNvSpPr txBox="1"/>
          <p:nvPr/>
        </p:nvSpPr>
        <p:spPr>
          <a:xfrm>
            <a:off x="3302712" y="1929300"/>
            <a:ext cx="2309100" cy="669000"/>
          </a:xfrm>
          <a:prstGeom prst="rect">
            <a:avLst/>
          </a:prstGeom>
          <a:solidFill>
            <a:schemeClr val="dk1"/>
          </a:solidFill>
          <a:ln cap="flat" cmpd="sng" w="19050">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Anton"/>
                <a:ea typeface="Anton"/>
                <a:cs typeface="Anton"/>
                <a:sym typeface="Anton"/>
              </a:rPr>
              <a:t>CLASE 1 - </a:t>
            </a:r>
            <a:endParaRPr sz="1200">
              <a:solidFill>
                <a:schemeClr val="lt1"/>
              </a:solidFill>
              <a:latin typeface="Anton"/>
              <a:ea typeface="Anton"/>
              <a:cs typeface="Anton"/>
              <a:sym typeface="Anton"/>
            </a:endParaRPr>
          </a:p>
          <a:p>
            <a:pPr indent="0" lvl="0" marL="0" rtl="0" algn="l">
              <a:spcBef>
                <a:spcPts val="0"/>
              </a:spcBef>
              <a:spcAft>
                <a:spcPts val="0"/>
              </a:spcAft>
              <a:buNone/>
            </a:pPr>
            <a:r>
              <a:rPr lang="en-GB" sz="1000">
                <a:solidFill>
                  <a:schemeClr val="lt1"/>
                </a:solidFill>
                <a:latin typeface="Helvetica Neue"/>
                <a:ea typeface="Helvetica Neue"/>
                <a:cs typeface="Helvetica Neue"/>
                <a:sym typeface="Helvetica Neue"/>
              </a:rPr>
              <a:t> CONCEPTOS GENERALES: SINTAXIS Y VARIABLES</a:t>
            </a:r>
            <a:endParaRPr sz="9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chemeClr val="lt1"/>
              </a:solidFill>
              <a:latin typeface="Helvetica Neue"/>
              <a:ea typeface="Helvetica Neue"/>
              <a:cs typeface="Helvetica Neue"/>
              <a:sym typeface="Helvetica Neue"/>
            </a:endParaRPr>
          </a:p>
        </p:txBody>
      </p:sp>
      <p:sp>
        <p:nvSpPr>
          <p:cNvPr id="398" name="Google Shape;398;p62"/>
          <p:cNvSpPr txBox="1"/>
          <p:nvPr/>
        </p:nvSpPr>
        <p:spPr>
          <a:xfrm>
            <a:off x="6249750" y="2043950"/>
            <a:ext cx="2333100" cy="6690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5 - </a:t>
            </a:r>
            <a:endParaRPr sz="1200">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n-GB" sz="900">
                <a:solidFill>
                  <a:schemeClr val="dk1"/>
                </a:solidFill>
                <a:latin typeface="Helvetica Neue"/>
                <a:ea typeface="Helvetica Neue"/>
                <a:cs typeface="Helvetica Neue"/>
                <a:sym typeface="Helvetica Neue"/>
              </a:rPr>
              <a:t>OBJETOS</a:t>
            </a:r>
            <a:endParaRPr sz="1000">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02" name="Shape 402"/>
        <p:cNvGrpSpPr/>
        <p:nvPr/>
      </p:nvGrpSpPr>
      <p:grpSpPr>
        <a:xfrm>
          <a:off x="0" y="0"/>
          <a:ext cx="0" cy="0"/>
          <a:chOff x="0" y="0"/>
          <a:chExt cx="0" cy="0"/>
        </a:xfrm>
      </p:grpSpPr>
      <p:sp>
        <p:nvSpPr>
          <p:cNvPr id="403" name="Google Shape;403;p63"/>
          <p:cNvSpPr txBox="1"/>
          <p:nvPr/>
        </p:nvSpPr>
        <p:spPr>
          <a:xfrm>
            <a:off x="809550" y="1679275"/>
            <a:ext cx="7524900" cy="108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HERRAMIENTAS </a:t>
            </a:r>
            <a:r>
              <a:rPr i="1" lang="en-GB" sz="4000">
                <a:latin typeface="Anton"/>
                <a:ea typeface="Anton"/>
                <a:cs typeface="Anton"/>
                <a:sym typeface="Anton"/>
              </a:rPr>
              <a:t>DE LA CLASE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rPr i="1" lang="en-GB" sz="1500">
                <a:latin typeface="Helvetica Neue"/>
                <a:ea typeface="Helvetica Neue"/>
                <a:cs typeface="Helvetica Neue"/>
                <a:sym typeface="Helvetica Neue"/>
              </a:rPr>
              <a:t>Les compartimos algunos recursos para acompañar la clase</a:t>
            </a:r>
            <a:endParaRPr sz="1800">
              <a:latin typeface="Helvetica Neue Light"/>
              <a:ea typeface="Helvetica Neue Light"/>
              <a:cs typeface="Helvetica Neue Light"/>
              <a:sym typeface="Helvetica Neue Light"/>
            </a:endParaRPr>
          </a:p>
        </p:txBody>
      </p:sp>
      <p:pic>
        <p:nvPicPr>
          <p:cNvPr id="404" name="Google Shape;404;p63"/>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405" name="Google Shape;405;p63"/>
          <p:cNvPicPr preferRelativeResize="0"/>
          <p:nvPr/>
        </p:nvPicPr>
        <p:blipFill rotWithShape="1">
          <a:blip r:embed="rId4">
            <a:alphaModFix/>
          </a:blip>
          <a:srcRect b="0" l="0" r="0" t="0"/>
          <a:stretch/>
        </p:blipFill>
        <p:spPr>
          <a:xfrm>
            <a:off x="3978738" y="492750"/>
            <a:ext cx="1186525" cy="1186525"/>
          </a:xfrm>
          <a:prstGeom prst="rect">
            <a:avLst/>
          </a:prstGeom>
          <a:noFill/>
          <a:ln>
            <a:noFill/>
          </a:ln>
        </p:spPr>
      </p:pic>
      <p:sp>
        <p:nvSpPr>
          <p:cNvPr id="406" name="Google Shape;406;p63"/>
          <p:cNvSpPr txBox="1"/>
          <p:nvPr/>
        </p:nvSpPr>
        <p:spPr>
          <a:xfrm>
            <a:off x="2668050" y="2927625"/>
            <a:ext cx="38079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Guión de clase Nº 1  </a:t>
            </a:r>
            <a:r>
              <a:rPr lang="en-GB" sz="1800" u="sng">
                <a:solidFill>
                  <a:schemeClr val="accent5"/>
                </a:solidFill>
                <a:latin typeface="Helvetica Neue Light"/>
                <a:ea typeface="Helvetica Neue Light"/>
                <a:cs typeface="Helvetica Neue Light"/>
                <a:sym typeface="Helvetica Neue Light"/>
                <a:hlinkClick r:id="rId5">
                  <a:extLst>
                    <a:ext uri="{A12FA001-AC4F-418D-AE19-62706E023703}">
                      <ahyp:hlinkClr val="tx"/>
                    </a:ext>
                  </a:extLst>
                </a:hlinkClick>
              </a:rPr>
              <a:t>aquí</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Quizz de clase Nº 1 </a:t>
            </a:r>
            <a:r>
              <a:rPr lang="en-GB" sz="1800" u="sng">
                <a:solidFill>
                  <a:schemeClr val="accent5"/>
                </a:solidFill>
                <a:latin typeface="Helvetica Neue Light"/>
                <a:ea typeface="Helvetica Neue Light"/>
                <a:cs typeface="Helvetica Neue Light"/>
                <a:sym typeface="Helvetica Neue Light"/>
                <a:hlinkClick r:id="rId6">
                  <a:extLst>
                    <a:ext uri="{A12FA001-AC4F-418D-AE19-62706E023703}">
                      <ahyp:hlinkClr val="tx"/>
                    </a:ext>
                  </a:extLst>
                </a:hlinkClick>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Booklet de Javascript </a:t>
            </a:r>
            <a:r>
              <a:rPr lang="en-GB" sz="1800" u="sng">
                <a:solidFill>
                  <a:schemeClr val="accent5"/>
                </a:solidFill>
                <a:latin typeface="Helvetica Neue Light"/>
                <a:ea typeface="Helvetica Neue Light"/>
                <a:cs typeface="Helvetica Neue Light"/>
                <a:sym typeface="Helvetica Neue Light"/>
                <a:hlinkClick r:id="rId7">
                  <a:extLst>
                    <a:ext uri="{A12FA001-AC4F-418D-AE19-62706E023703}">
                      <ahyp:hlinkClr val="tx"/>
                    </a:ext>
                  </a:extLst>
                </a:hlinkClick>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FAQs de Javascript </a:t>
            </a:r>
            <a:r>
              <a:rPr lang="en-GB" sz="1800" u="sng">
                <a:solidFill>
                  <a:schemeClr val="accent5"/>
                </a:solidFill>
                <a:latin typeface="Helvetica Neue Light"/>
                <a:ea typeface="Helvetica Neue Light"/>
                <a:cs typeface="Helvetica Neue Light"/>
                <a:sym typeface="Helvetica Neue Light"/>
                <a:hlinkClick r:id="rId8">
                  <a:extLst>
                    <a:ext uri="{A12FA001-AC4F-418D-AE19-62706E023703}">
                      <ahyp:hlinkClr val="tx"/>
                    </a:ext>
                  </a:extLst>
                </a:hlinkClick>
              </a:rPr>
              <a:t>aquí</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4"/>
          <p:cNvSpPr txBox="1"/>
          <p:nvPr/>
        </p:nvSpPr>
        <p:spPr>
          <a:xfrm>
            <a:off x="2861550" y="188450"/>
            <a:ext cx="4323300" cy="5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000">
                <a:latin typeface="Anton"/>
                <a:ea typeface="Anton"/>
                <a:cs typeface="Anton"/>
                <a:sym typeface="Anton"/>
              </a:rPr>
              <a:t>EN LA CLASE ANTERIOR…</a:t>
            </a:r>
            <a:endParaRPr i="1" sz="3000">
              <a:latin typeface="Anton"/>
              <a:ea typeface="Anton"/>
              <a:cs typeface="Anton"/>
              <a:sym typeface="Anton"/>
            </a:endParaRPr>
          </a:p>
        </p:txBody>
      </p:sp>
      <p:pic>
        <p:nvPicPr>
          <p:cNvPr id="412" name="Google Shape;412;p6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3" name="Google Shape;413;p64"/>
          <p:cNvPicPr preferRelativeResize="0"/>
          <p:nvPr/>
        </p:nvPicPr>
        <p:blipFill>
          <a:blip r:embed="rId4">
            <a:alphaModFix/>
          </a:blip>
          <a:stretch>
            <a:fillRect/>
          </a:stretch>
        </p:blipFill>
        <p:spPr>
          <a:xfrm>
            <a:off x="4005075" y="790738"/>
            <a:ext cx="4749374" cy="3562025"/>
          </a:xfrm>
          <a:prstGeom prst="rect">
            <a:avLst/>
          </a:prstGeom>
          <a:noFill/>
          <a:ln>
            <a:noFill/>
          </a:ln>
        </p:spPr>
      </p:pic>
      <p:sp>
        <p:nvSpPr>
          <p:cNvPr id="414" name="Google Shape;414;p64"/>
          <p:cNvSpPr txBox="1"/>
          <p:nvPr/>
        </p:nvSpPr>
        <p:spPr>
          <a:xfrm>
            <a:off x="161150" y="1081050"/>
            <a:ext cx="3747000" cy="2981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Vimos que es Javascript.</a:t>
            </a:r>
            <a:endParaRPr sz="1900">
              <a:latin typeface="Helvetica Neue Light"/>
              <a:ea typeface="Helvetica Neue Light"/>
              <a:cs typeface="Helvetica Neue Light"/>
              <a:sym typeface="Helvetica Neue Light"/>
            </a:endParaRPr>
          </a:p>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Conocimos su historia.</a:t>
            </a:r>
            <a:endParaRPr sz="1900">
              <a:latin typeface="Helvetica Neue Light"/>
              <a:ea typeface="Helvetica Neue Light"/>
              <a:cs typeface="Helvetica Neue Light"/>
              <a:sym typeface="Helvetica Neue Light"/>
            </a:endParaRPr>
          </a:p>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Lo diferenciamos de Java.</a:t>
            </a:r>
            <a:endParaRPr sz="1900">
              <a:latin typeface="Helvetica Neue Light"/>
              <a:ea typeface="Helvetica Neue Light"/>
              <a:cs typeface="Helvetica Neue Light"/>
              <a:sym typeface="Helvetica Neue Light"/>
            </a:endParaRPr>
          </a:p>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Entendimos la relación con HTML y CSS.</a:t>
            </a:r>
            <a:endParaRPr sz="1900">
              <a:latin typeface="Helvetica Neue Light"/>
              <a:ea typeface="Helvetica Neue Light"/>
              <a:cs typeface="Helvetica Neue Light"/>
              <a:sym typeface="Helvetica Neue Light"/>
            </a:endParaRPr>
          </a:p>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Introducimos las herramientas </a:t>
            </a:r>
            <a:r>
              <a:rPr lang="en-GB" sz="1900">
                <a:latin typeface="Helvetica Neue Light"/>
                <a:ea typeface="Helvetica Neue Light"/>
                <a:cs typeface="Helvetica Neue Light"/>
                <a:sym typeface="Helvetica Neue Light"/>
              </a:rPr>
              <a:t>de</a:t>
            </a:r>
            <a:r>
              <a:rPr lang="en-GB" sz="1900">
                <a:latin typeface="Helvetica Neue Light"/>
                <a:ea typeface="Helvetica Neue Light"/>
                <a:cs typeface="Helvetica Neue Light"/>
                <a:sym typeface="Helvetica Neue Light"/>
              </a:rPr>
              <a:t> curso.</a:t>
            </a:r>
            <a:endParaRPr sz="1900">
              <a:latin typeface="Helvetica Neue Light"/>
              <a:ea typeface="Helvetica Neue Light"/>
              <a:cs typeface="Helvetica Neue Light"/>
              <a:sym typeface="Helvetica Neue Light"/>
            </a:endParaRPr>
          </a:p>
          <a:p>
            <a:pPr indent="-349250" lvl="0" marL="457200" rtl="0" algn="l">
              <a:spcBef>
                <a:spcPts val="0"/>
              </a:spcBef>
              <a:spcAft>
                <a:spcPts val="0"/>
              </a:spcAft>
              <a:buClr>
                <a:srgbClr val="3CEFAB"/>
              </a:buClr>
              <a:buSzPts val="1900"/>
              <a:buFont typeface="Helvetica Neue Light"/>
              <a:buChar char="●"/>
            </a:pPr>
            <a:r>
              <a:rPr lang="en-GB" sz="1900">
                <a:latin typeface="Helvetica Neue Light"/>
                <a:ea typeface="Helvetica Neue Light"/>
                <a:cs typeface="Helvetica Neue Light"/>
                <a:sym typeface="Helvetica Neue Light"/>
              </a:rPr>
              <a:t>Y vimos </a:t>
            </a:r>
            <a:r>
              <a:rPr lang="en-GB" sz="1900">
                <a:latin typeface="Helvetica Neue Light"/>
                <a:ea typeface="Helvetica Neue Light"/>
                <a:cs typeface="Helvetica Neue Light"/>
                <a:sym typeface="Helvetica Neue Light"/>
              </a:rPr>
              <a:t>cuáles</a:t>
            </a:r>
            <a:r>
              <a:rPr lang="en-GB" sz="1900">
                <a:latin typeface="Helvetica Neue Light"/>
                <a:ea typeface="Helvetica Neue Light"/>
                <a:cs typeface="Helvetica Neue Light"/>
                <a:sym typeface="Helvetica Neue Light"/>
              </a:rPr>
              <a:t> serán los contenidos de todo el curso.</a:t>
            </a:r>
            <a:endParaRPr sz="1900">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18" name="Shape 418"/>
        <p:cNvGrpSpPr/>
        <p:nvPr/>
      </p:nvGrpSpPr>
      <p:grpSpPr>
        <a:xfrm>
          <a:off x="0" y="0"/>
          <a:ext cx="0" cy="0"/>
          <a:chOff x="0" y="0"/>
          <a:chExt cx="0" cy="0"/>
        </a:xfrm>
      </p:grpSpPr>
      <p:sp>
        <p:nvSpPr>
          <p:cNvPr id="419" name="Google Shape;419;p65"/>
          <p:cNvSpPr txBox="1"/>
          <p:nvPr/>
        </p:nvSpPr>
        <p:spPr>
          <a:xfrm>
            <a:off x="1398000" y="1121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¿Empezamos?</a:t>
            </a:r>
            <a:endParaRPr b="0" i="1" sz="3600" u="none" cap="none" strike="noStrike">
              <a:solidFill>
                <a:srgbClr val="121212"/>
              </a:solidFill>
              <a:latin typeface="Anton"/>
              <a:ea typeface="Anton"/>
              <a:cs typeface="Anton"/>
              <a:sym typeface="Anton"/>
            </a:endParaRPr>
          </a:p>
        </p:txBody>
      </p:sp>
      <p:pic>
        <p:nvPicPr>
          <p:cNvPr id="420" name="Google Shape;420;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21" name="Google Shape;421;p65"/>
          <p:cNvPicPr preferRelativeResize="0"/>
          <p:nvPr/>
        </p:nvPicPr>
        <p:blipFill>
          <a:blip r:embed="rId4">
            <a:alphaModFix/>
          </a:blip>
          <a:stretch>
            <a:fillRect/>
          </a:stretch>
        </p:blipFill>
        <p:spPr>
          <a:xfrm>
            <a:off x="3123363" y="1978325"/>
            <a:ext cx="2897284" cy="2728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6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SINTAXIS Y CÓDIGO</a:t>
            </a:r>
            <a:endParaRPr i="1" sz="3600">
              <a:solidFill>
                <a:srgbClr val="E0FF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7"/>
          <p:cNvSpPr txBox="1"/>
          <p:nvPr/>
        </p:nvSpPr>
        <p:spPr>
          <a:xfrm>
            <a:off x="78850" y="1465850"/>
            <a:ext cx="49170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JavaScript tiene sus propias reglas para la sintaxis, aunque respeta los estándares de muchos lenguajes de programación lógicos. </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Nuestro código JavaScript se asocia al archivo HTML que se carga en el navegador. </a:t>
            </a:r>
            <a:r>
              <a:rPr b="1" lang="en-GB" sz="1900">
                <a:solidFill>
                  <a:schemeClr val="dk1"/>
                </a:solidFill>
                <a:latin typeface="Helvetica Neue"/>
                <a:ea typeface="Helvetica Neue"/>
                <a:cs typeface="Helvetica Neue"/>
                <a:sym typeface="Helvetica Neue"/>
              </a:rPr>
              <a:t>Tenemos dos maneras de escribir código JavaScript en nuestras aplicaciones web.</a:t>
            </a:r>
            <a:endParaRPr b="1" sz="1900">
              <a:latin typeface="Helvetica Neue"/>
              <a:ea typeface="Helvetica Neue"/>
              <a:cs typeface="Helvetica Neue"/>
              <a:sym typeface="Helvetica Neue"/>
            </a:endParaRPr>
          </a:p>
        </p:txBody>
      </p:sp>
      <p:sp>
        <p:nvSpPr>
          <p:cNvPr id="432" name="Google Shape;432;p67"/>
          <p:cNvSpPr txBox="1"/>
          <p:nvPr/>
        </p:nvSpPr>
        <p:spPr>
          <a:xfrm>
            <a:off x="1738950" y="22545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CÓDIGO JAVASCRIPT</a:t>
            </a:r>
            <a:endParaRPr i="1" sz="4500">
              <a:latin typeface="Anton"/>
              <a:ea typeface="Anton"/>
              <a:cs typeface="Anton"/>
              <a:sym typeface="Anton"/>
            </a:endParaRPr>
          </a:p>
        </p:txBody>
      </p:sp>
      <p:pic>
        <p:nvPicPr>
          <p:cNvPr id="433" name="Google Shape;433;p6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4" name="Google Shape;434;p67"/>
          <p:cNvPicPr preferRelativeResize="0"/>
          <p:nvPr/>
        </p:nvPicPr>
        <p:blipFill rotWithShape="1">
          <a:blip r:embed="rId4">
            <a:alphaModFix/>
          </a:blip>
          <a:srcRect b="0" l="0" r="11008" t="0"/>
          <a:stretch/>
        </p:blipFill>
        <p:spPr>
          <a:xfrm>
            <a:off x="7822950" y="126225"/>
            <a:ext cx="1402525" cy="886050"/>
          </a:xfrm>
          <a:prstGeom prst="rect">
            <a:avLst/>
          </a:prstGeom>
          <a:noFill/>
          <a:ln>
            <a:noFill/>
          </a:ln>
        </p:spPr>
      </p:pic>
      <p:pic>
        <p:nvPicPr>
          <p:cNvPr id="435" name="Google Shape;435;p67"/>
          <p:cNvPicPr preferRelativeResize="0"/>
          <p:nvPr/>
        </p:nvPicPr>
        <p:blipFill>
          <a:blip r:embed="rId5">
            <a:alphaModFix/>
          </a:blip>
          <a:stretch>
            <a:fillRect/>
          </a:stretch>
        </p:blipFill>
        <p:spPr>
          <a:xfrm>
            <a:off x="4995850" y="1546413"/>
            <a:ext cx="3628550" cy="255875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9" name="Shape 439"/>
        <p:cNvGrpSpPr/>
        <p:nvPr/>
      </p:nvGrpSpPr>
      <p:grpSpPr>
        <a:xfrm>
          <a:off x="0" y="0"/>
          <a:ext cx="0" cy="0"/>
          <a:chOff x="0" y="0"/>
          <a:chExt cx="0" cy="0"/>
        </a:xfrm>
      </p:grpSpPr>
      <p:sp>
        <p:nvSpPr>
          <p:cNvPr id="440" name="Google Shape;440;p68"/>
          <p:cNvSpPr/>
          <p:nvPr/>
        </p:nvSpPr>
        <p:spPr>
          <a:xfrm>
            <a:off x="362875" y="410200"/>
            <a:ext cx="789000" cy="789000"/>
          </a:xfrm>
          <a:prstGeom prst="ellipse">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8"/>
          <p:cNvSpPr txBox="1"/>
          <p:nvPr/>
        </p:nvSpPr>
        <p:spPr>
          <a:xfrm>
            <a:off x="590271" y="544300"/>
            <a:ext cx="3342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Anton"/>
                <a:ea typeface="Anton"/>
                <a:cs typeface="Anton"/>
                <a:sym typeface="Anton"/>
              </a:rPr>
              <a:t>1</a:t>
            </a:r>
            <a:endParaRPr sz="2500">
              <a:latin typeface="Anton"/>
              <a:ea typeface="Anton"/>
              <a:cs typeface="Anton"/>
              <a:sym typeface="Anton"/>
            </a:endParaRPr>
          </a:p>
        </p:txBody>
      </p:sp>
      <p:sp>
        <p:nvSpPr>
          <p:cNvPr id="442" name="Google Shape;442;p68"/>
          <p:cNvSpPr txBox="1"/>
          <p:nvPr/>
        </p:nvSpPr>
        <p:spPr>
          <a:xfrm>
            <a:off x="384225" y="1863450"/>
            <a:ext cx="8225100" cy="1167900"/>
          </a:xfrm>
          <a:prstGeom prst="rect">
            <a:avLst/>
          </a:prstGeom>
          <a:noFill/>
          <a:ln>
            <a:noFill/>
          </a:ln>
        </p:spPr>
        <p:txBody>
          <a:bodyPr anchorCtr="0" anchor="ctr" bIns="91425" lIns="91425" spcFirstLastPara="1" rIns="91425" wrap="square" tIns="91425">
            <a:noAutofit/>
          </a:bodyPr>
          <a:lstStyle/>
          <a:p>
            <a:pPr indent="-355600" lvl="0" marL="457200" rtl="0" algn="ctr">
              <a:lnSpc>
                <a:spcPct val="115000"/>
              </a:lnSpc>
              <a:spcBef>
                <a:spcPts val="0"/>
              </a:spcBef>
              <a:spcAft>
                <a:spcPts val="0"/>
              </a:spcAft>
              <a:buClr>
                <a:srgbClr val="3CEFAB"/>
              </a:buClr>
              <a:buSzPts val="2000"/>
              <a:buFont typeface="Didact Gothic"/>
              <a:buChar char="●"/>
            </a:pPr>
            <a:r>
              <a:rPr lang="en-GB" sz="2000">
                <a:highlight>
                  <a:srgbClr val="E0FF00"/>
                </a:highlight>
                <a:latin typeface="Helvetica Neue Light"/>
                <a:ea typeface="Helvetica Neue Light"/>
                <a:cs typeface="Helvetica Neue Light"/>
                <a:sym typeface="Helvetica Neue Light"/>
              </a:rPr>
              <a:t>Dentro de un archivo html, entre medio de las etiquetas </a:t>
            </a:r>
            <a:r>
              <a:rPr b="1" lang="en-GB" sz="2000">
                <a:highlight>
                  <a:srgbClr val="E0FF00"/>
                </a:highlight>
                <a:latin typeface="Helvetica Neue"/>
                <a:ea typeface="Helvetica Neue"/>
                <a:cs typeface="Helvetica Neue"/>
                <a:sym typeface="Helvetica Neue"/>
              </a:rPr>
              <a:t>&lt;script&gt;</a:t>
            </a:r>
            <a:br>
              <a:rPr lang="en-GB" sz="2000">
                <a:latin typeface="Helvetica Neue Light"/>
                <a:ea typeface="Helvetica Neue Light"/>
                <a:cs typeface="Helvetica Neue Light"/>
                <a:sym typeface="Helvetica Neue Light"/>
              </a:rPr>
            </a:br>
            <a:endParaRPr sz="2000">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Ejemplo: </a:t>
            </a:r>
            <a:br>
              <a:rPr lang="en-GB" sz="2000">
                <a:latin typeface="Helvetica Neue Light"/>
                <a:ea typeface="Helvetica Neue Light"/>
                <a:cs typeface="Helvetica Neue Light"/>
                <a:sym typeface="Helvetica Neue Light"/>
              </a:rPr>
            </a:br>
            <a:br>
              <a:rPr lang="en-GB" sz="2000">
                <a:latin typeface="Helvetica Neue Light"/>
                <a:ea typeface="Helvetica Neue Light"/>
                <a:cs typeface="Helvetica Neue Light"/>
                <a:sym typeface="Helvetica Neue Light"/>
              </a:rPr>
            </a:br>
            <a:endParaRPr>
              <a:latin typeface="Helvetica Neue Light"/>
              <a:ea typeface="Helvetica Neue Light"/>
              <a:cs typeface="Helvetica Neue Light"/>
              <a:sym typeface="Helvetica Neue Light"/>
            </a:endParaRPr>
          </a:p>
        </p:txBody>
      </p:sp>
      <p:sp>
        <p:nvSpPr>
          <p:cNvPr id="443" name="Google Shape;443;p68"/>
          <p:cNvSpPr txBox="1"/>
          <p:nvPr/>
        </p:nvSpPr>
        <p:spPr>
          <a:xfrm>
            <a:off x="1672200" y="410200"/>
            <a:ext cx="579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¿CÓMO ESCRIBIR CÓDIGO JS?</a:t>
            </a:r>
            <a:endParaRPr i="1" sz="4000">
              <a:latin typeface="Anton"/>
              <a:ea typeface="Anton"/>
              <a:cs typeface="Anton"/>
              <a:sym typeface="Anton"/>
            </a:endParaRPr>
          </a:p>
        </p:txBody>
      </p:sp>
      <p:pic>
        <p:nvPicPr>
          <p:cNvPr id="444" name="Google Shape;44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5" name="Google Shape;445;p68"/>
          <p:cNvSpPr txBox="1"/>
          <p:nvPr/>
        </p:nvSpPr>
        <p:spPr>
          <a:xfrm>
            <a:off x="1321050" y="2945100"/>
            <a:ext cx="6501900" cy="11679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 Aquí se escribe el código JS </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446" name="Google Shape;446;p68"/>
          <p:cNvPicPr preferRelativeResize="0"/>
          <p:nvPr/>
        </p:nvPicPr>
        <p:blipFill rotWithShape="1">
          <a:blip r:embed="rId4">
            <a:alphaModFix/>
          </a:blip>
          <a:srcRect b="0" l="0" r="11008" t="0"/>
          <a:stretch/>
        </p:blipFill>
        <p:spPr>
          <a:xfrm>
            <a:off x="7822950" y="126225"/>
            <a:ext cx="1402525" cy="88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0" name="Shape 450"/>
        <p:cNvGrpSpPr/>
        <p:nvPr/>
      </p:nvGrpSpPr>
      <p:grpSpPr>
        <a:xfrm>
          <a:off x="0" y="0"/>
          <a:ext cx="0" cy="0"/>
          <a:chOff x="0" y="0"/>
          <a:chExt cx="0" cy="0"/>
        </a:xfrm>
      </p:grpSpPr>
      <p:sp>
        <p:nvSpPr>
          <p:cNvPr id="451" name="Google Shape;451;p69"/>
          <p:cNvSpPr txBox="1"/>
          <p:nvPr/>
        </p:nvSpPr>
        <p:spPr>
          <a:xfrm>
            <a:off x="494250" y="2175638"/>
            <a:ext cx="8155500" cy="1488900"/>
          </a:xfrm>
          <a:prstGeom prst="rect">
            <a:avLst/>
          </a:prstGeom>
          <a:noFill/>
          <a:ln>
            <a:noFill/>
          </a:ln>
        </p:spPr>
        <p:txBody>
          <a:bodyPr anchorCtr="0" anchor="ctr" bIns="91425" lIns="91425" spcFirstLastPara="1" rIns="91425" wrap="square" tIns="91425">
            <a:noAutofit/>
          </a:bodyPr>
          <a:lstStyle/>
          <a:p>
            <a:pPr indent="-355600" lvl="0" marL="457200" rtl="0" algn="ctr">
              <a:lnSpc>
                <a:spcPct val="115000"/>
              </a:lnSpc>
              <a:spcBef>
                <a:spcPts val="0"/>
              </a:spcBef>
              <a:spcAft>
                <a:spcPts val="0"/>
              </a:spcAft>
              <a:buClr>
                <a:srgbClr val="3CEFAB"/>
              </a:buClr>
              <a:buSzPts val="2000"/>
              <a:buFont typeface="Didact Gothic"/>
              <a:buChar char="●"/>
            </a:pPr>
            <a:r>
              <a:rPr lang="en-GB" sz="2000">
                <a:highlight>
                  <a:srgbClr val="E0FF00"/>
                </a:highlight>
                <a:latin typeface="Helvetica Neue Light"/>
                <a:ea typeface="Helvetica Neue Light"/>
                <a:cs typeface="Helvetica Neue Light"/>
                <a:sym typeface="Helvetica Neue Light"/>
              </a:rPr>
              <a:t>En un archivo individual con </a:t>
            </a:r>
            <a:r>
              <a:rPr b="1" lang="en-GB" sz="2000">
                <a:highlight>
                  <a:srgbClr val="E0FF00"/>
                </a:highlight>
                <a:latin typeface="Helvetica Neue"/>
                <a:ea typeface="Helvetica Neue"/>
                <a:cs typeface="Helvetica Neue"/>
                <a:sym typeface="Helvetica Neue"/>
              </a:rPr>
              <a:t>extensión .js</a:t>
            </a:r>
            <a:br>
              <a:rPr lang="en-GB" sz="2000">
                <a:latin typeface="Helvetica Neue Light"/>
                <a:ea typeface="Helvetica Neue Light"/>
                <a:cs typeface="Helvetica Neue Light"/>
                <a:sym typeface="Helvetica Neue Light"/>
              </a:rPr>
            </a:br>
            <a:r>
              <a:rPr lang="en-GB" sz="2000">
                <a:latin typeface="Helvetica Neue Light"/>
                <a:ea typeface="Helvetica Neue Light"/>
                <a:cs typeface="Helvetica Neue Light"/>
                <a:sym typeface="Helvetica Neue Light"/>
              </a:rPr>
              <a:t>Ejemplo: mi-archivo.js</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900">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1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Se vincula con la etiqueta &lt;script&gt; y el atributo “</a:t>
            </a:r>
            <a:r>
              <a:rPr b="1" lang="en-GB" sz="2000">
                <a:latin typeface="Helvetica Neue"/>
                <a:ea typeface="Helvetica Neue"/>
                <a:cs typeface="Helvetica Neue"/>
                <a:sym typeface="Helvetica Neue"/>
              </a:rPr>
              <a:t>src</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rPr i="1" lang="en-GB" sz="2000">
                <a:latin typeface="Helvetica Neue Light"/>
                <a:ea typeface="Helvetica Neue Light"/>
                <a:cs typeface="Helvetica Neue Light"/>
                <a:sym typeface="Helvetica Neue Light"/>
              </a:rPr>
              <a:t>Recuerda no utilizar espacios ni mayúsculas en los nombres de archivo. </a:t>
            </a:r>
            <a:endParaRPr i="1"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452" name="Google Shape;452;p69"/>
          <p:cNvSpPr txBox="1"/>
          <p:nvPr/>
        </p:nvSpPr>
        <p:spPr>
          <a:xfrm>
            <a:off x="1461600" y="410188"/>
            <a:ext cx="62208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¿CÓMO ESCRIBIR CÓDIGO JS?</a:t>
            </a:r>
            <a:endParaRPr i="1" sz="4000">
              <a:latin typeface="Anton"/>
              <a:ea typeface="Anton"/>
              <a:cs typeface="Anton"/>
              <a:sym typeface="Anton"/>
            </a:endParaRPr>
          </a:p>
        </p:txBody>
      </p:sp>
      <p:pic>
        <p:nvPicPr>
          <p:cNvPr id="453" name="Google Shape;453;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4" name="Google Shape;454;p69"/>
          <p:cNvSpPr txBox="1"/>
          <p:nvPr/>
        </p:nvSpPr>
        <p:spPr>
          <a:xfrm>
            <a:off x="1321050" y="3867788"/>
            <a:ext cx="6501900" cy="4524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 </a:t>
            </a:r>
            <a:r>
              <a:rPr i="1" lang="en-GB" sz="1600">
                <a:solidFill>
                  <a:srgbClr val="50FA7B"/>
                </a:solidFill>
                <a:latin typeface="Consolas"/>
                <a:ea typeface="Consolas"/>
                <a:cs typeface="Consolas"/>
                <a:sym typeface="Consolas"/>
              </a:rPr>
              <a:t>src</a:t>
            </a:r>
            <a:r>
              <a:rPr lang="en-GB" sz="1600">
                <a:solidFill>
                  <a:srgbClr val="FF79C6"/>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js/main.js</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&gt;&lt;/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455" name="Google Shape;455;p69"/>
          <p:cNvPicPr preferRelativeResize="0"/>
          <p:nvPr/>
        </p:nvPicPr>
        <p:blipFill rotWithShape="1">
          <a:blip r:embed="rId4">
            <a:alphaModFix/>
          </a:blip>
          <a:srcRect b="0" l="0" r="11008" t="0"/>
          <a:stretch/>
        </p:blipFill>
        <p:spPr>
          <a:xfrm>
            <a:off x="7822950" y="126225"/>
            <a:ext cx="1402525" cy="886050"/>
          </a:xfrm>
          <a:prstGeom prst="rect">
            <a:avLst/>
          </a:prstGeom>
          <a:noFill/>
          <a:ln>
            <a:noFill/>
          </a:ln>
        </p:spPr>
      </p:pic>
      <p:sp>
        <p:nvSpPr>
          <p:cNvPr id="456" name="Google Shape;456;p69"/>
          <p:cNvSpPr/>
          <p:nvPr/>
        </p:nvSpPr>
        <p:spPr>
          <a:xfrm>
            <a:off x="362875" y="410200"/>
            <a:ext cx="789000" cy="789000"/>
          </a:xfrm>
          <a:prstGeom prst="ellipse">
            <a:avLst/>
          </a:prstGeom>
          <a:solidFill>
            <a:srgbClr val="EEFF41"/>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9"/>
          <p:cNvSpPr txBox="1"/>
          <p:nvPr/>
        </p:nvSpPr>
        <p:spPr>
          <a:xfrm>
            <a:off x="590271" y="544300"/>
            <a:ext cx="3342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Anton"/>
                <a:ea typeface="Anton"/>
                <a:cs typeface="Anton"/>
                <a:sym typeface="Anton"/>
              </a:rPr>
              <a:t>2</a:t>
            </a:r>
            <a:endParaRPr sz="2500">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64" name="Shape 164"/>
        <p:cNvGrpSpPr/>
        <p:nvPr/>
      </p:nvGrpSpPr>
      <p:grpSpPr>
        <a:xfrm>
          <a:off x="0" y="0"/>
          <a:ext cx="0" cy="0"/>
          <a:chOff x="0" y="0"/>
          <a:chExt cx="0" cy="0"/>
        </a:xfrm>
      </p:grpSpPr>
      <p:sp>
        <p:nvSpPr>
          <p:cNvPr id="165" name="Google Shape;165;p43"/>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PRESENTACIÓN DE ESTUDIANTES</a:t>
            </a:r>
            <a:endParaRPr b="0" i="1" sz="3600" u="none" cap="none" strike="noStrike">
              <a:solidFill>
                <a:srgbClr val="121212"/>
              </a:solidFill>
              <a:latin typeface="Anton"/>
              <a:ea typeface="Anton"/>
              <a:cs typeface="Anton"/>
              <a:sym typeface="Anton"/>
            </a:endParaRPr>
          </a:p>
        </p:txBody>
      </p:sp>
      <p:sp>
        <p:nvSpPr>
          <p:cNvPr id="166" name="Google Shape;166;p43"/>
          <p:cNvSpPr txBox="1"/>
          <p:nvPr/>
        </p:nvSpPr>
        <p:spPr>
          <a:xfrm>
            <a:off x="4310850" y="1317000"/>
            <a:ext cx="3516300" cy="27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rgbClr val="222222"/>
                </a:solidFill>
                <a:latin typeface="Helvetica Neue"/>
                <a:ea typeface="Helvetica Neue"/>
                <a:cs typeface="Helvetica Neue"/>
                <a:sym typeface="Helvetica Neue"/>
              </a:rPr>
              <a:t>Por encuestas de Zoom:</a:t>
            </a:r>
            <a:endParaRPr b="0" i="0" sz="2400" u="none" cap="none" strike="noStrike">
              <a:solidFill>
                <a:srgbClr val="222222"/>
              </a:solidFill>
              <a:latin typeface="Helvetica Neue"/>
              <a:ea typeface="Helvetica Neue"/>
              <a:cs typeface="Helvetica Neue"/>
              <a:sym typeface="Helvetica Neue"/>
            </a:endParaRPr>
          </a:p>
          <a:p>
            <a:pPr indent="-342900" lvl="0" marL="457200" marR="0" rtl="0" algn="just">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País</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just">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Conocimientos previos en</a:t>
            </a:r>
            <a:r>
              <a:rPr lang="en-GB" sz="1800">
                <a:solidFill>
                  <a:srgbClr val="222222"/>
                </a:solidFill>
                <a:latin typeface="Helvetica Neue Light"/>
                <a:ea typeface="Helvetica Neue Light"/>
                <a:cs typeface="Helvetica Neue Light"/>
                <a:sym typeface="Helvetica Neue Light"/>
              </a:rPr>
              <a:t> HTML, CSS y programación.</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just">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¿Por qué elegiste el curso?</a:t>
            </a:r>
            <a:endParaRPr b="0" i="0" sz="2400" u="none" cap="none" strike="noStrike">
              <a:solidFill>
                <a:srgbClr val="222222"/>
              </a:solidFill>
              <a:latin typeface="Helvetica Neue Light"/>
              <a:ea typeface="Helvetica Neue Light"/>
              <a:cs typeface="Helvetica Neue Light"/>
              <a:sym typeface="Helvetica Neue Light"/>
            </a:endParaRPr>
          </a:p>
        </p:txBody>
      </p:sp>
      <p:sp>
        <p:nvSpPr>
          <p:cNvPr id="167" name="Google Shape;167;p43"/>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p43"/>
          <p:cNvPicPr preferRelativeResize="0"/>
          <p:nvPr/>
        </p:nvPicPr>
        <p:blipFill rotWithShape="1">
          <a:blip r:embed="rId3">
            <a:alphaModFix/>
          </a:blip>
          <a:srcRect b="0" l="0" r="0" t="0"/>
          <a:stretch/>
        </p:blipFill>
        <p:spPr>
          <a:xfrm>
            <a:off x="1657621" y="1762239"/>
            <a:ext cx="1549155" cy="1549151"/>
          </a:xfrm>
          <a:prstGeom prst="rect">
            <a:avLst/>
          </a:prstGeom>
          <a:noFill/>
          <a:ln>
            <a:noFill/>
          </a:ln>
        </p:spPr>
      </p:pic>
      <p:pic>
        <p:nvPicPr>
          <p:cNvPr id="169" name="Google Shape;169;p4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70" name="Google Shape;170;p43"/>
          <p:cNvPicPr preferRelativeResize="0"/>
          <p:nvPr/>
        </p:nvPicPr>
        <p:blipFill rotWithShape="1">
          <a:blip r:embed="rId5">
            <a:alphaModFix/>
          </a:blip>
          <a:srcRect b="0" l="-28965" r="0" t="-28965"/>
          <a:stretch/>
        </p:blipFill>
        <p:spPr>
          <a:xfrm>
            <a:off x="4468288" y="3711625"/>
            <a:ext cx="657225" cy="485775"/>
          </a:xfrm>
          <a:prstGeom prst="rect">
            <a:avLst/>
          </a:prstGeom>
          <a:noFill/>
          <a:ln>
            <a:noFill/>
          </a:ln>
          <a:effectLst>
            <a:outerShdw blurRad="57150" rotWithShape="0" algn="bl" dir="5400000" dist="19050">
              <a:srgbClr val="000000">
                <a:alpha val="49410"/>
              </a:srgbClr>
            </a:outerShdw>
            <a:reflection blurRad="0" dir="5400000" dist="38100" endA="0" endPos="30000" fadeDir="5400012" kx="0" rotWithShape="0" algn="bl" stPos="0" sy="-100000" ky="0"/>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1" name="Shape 461"/>
        <p:cNvGrpSpPr/>
        <p:nvPr/>
      </p:nvGrpSpPr>
      <p:grpSpPr>
        <a:xfrm>
          <a:off x="0" y="0"/>
          <a:ext cx="0" cy="0"/>
          <a:chOff x="0" y="0"/>
          <a:chExt cx="0" cy="0"/>
        </a:xfrm>
      </p:grpSpPr>
      <p:sp>
        <p:nvSpPr>
          <p:cNvPr id="462" name="Google Shape;462;p70"/>
          <p:cNvSpPr txBox="1"/>
          <p:nvPr/>
        </p:nvSpPr>
        <p:spPr>
          <a:xfrm>
            <a:off x="1082400" y="4151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SINTAXIS: REGLAS BÁSICAS</a:t>
            </a:r>
            <a:endParaRPr i="1" sz="4000">
              <a:latin typeface="Anton"/>
              <a:ea typeface="Anton"/>
              <a:cs typeface="Anton"/>
              <a:sym typeface="Anton"/>
            </a:endParaRPr>
          </a:p>
        </p:txBody>
      </p:sp>
      <p:sp>
        <p:nvSpPr>
          <p:cNvPr id="463" name="Google Shape;463;p70"/>
          <p:cNvSpPr txBox="1"/>
          <p:nvPr/>
        </p:nvSpPr>
        <p:spPr>
          <a:xfrm>
            <a:off x="992400" y="1205613"/>
            <a:ext cx="7021200" cy="1674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No se tienen en cuenta los espacios en blanco y las nuevas líneas (al igual que HTML).</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Case sensitive: se distingue mayúsculas de minúsculas.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Se pueden incluir bloques de comentarios:</a:t>
            </a:r>
            <a:endParaRPr sz="2000">
              <a:latin typeface="Helvetica Neue Light"/>
              <a:ea typeface="Helvetica Neue Light"/>
              <a:cs typeface="Helvetica Neue Light"/>
              <a:sym typeface="Helvetica Neue Light"/>
            </a:endParaRPr>
          </a:p>
        </p:txBody>
      </p:sp>
      <p:sp>
        <p:nvSpPr>
          <p:cNvPr id="464" name="Google Shape;464;p70"/>
          <p:cNvSpPr txBox="1"/>
          <p:nvPr/>
        </p:nvSpPr>
        <p:spPr>
          <a:xfrm>
            <a:off x="1321050" y="3004725"/>
            <a:ext cx="6501900" cy="15675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simple: una línea</a:t>
            </a:r>
            <a:endParaRPr sz="1600">
              <a:solidFill>
                <a:srgbClr val="6272A4"/>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de más de una </a:t>
            </a:r>
            <a:r>
              <a:rPr lang="en-GB" sz="1600">
                <a:solidFill>
                  <a:srgbClr val="6272A4"/>
                </a:solidFill>
                <a:latin typeface="Consolas"/>
                <a:ea typeface="Consolas"/>
                <a:cs typeface="Consolas"/>
                <a:sym typeface="Consolas"/>
              </a:rPr>
              <a:t>línea I</a:t>
            </a:r>
            <a:endParaRPr sz="1600">
              <a:solidFill>
                <a:srgbClr val="6272A4"/>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de más de una línea II </a:t>
            </a:r>
            <a:r>
              <a:rPr lang="en-GB" sz="1600">
                <a:solidFill>
                  <a:srgbClr val="6272A4"/>
                </a:solidFill>
                <a:latin typeface="Consolas"/>
                <a:ea typeface="Consolas"/>
                <a:cs typeface="Consolas"/>
                <a:sym typeface="Consolas"/>
              </a:rPr>
              <a:t>*/</a:t>
            </a:r>
            <a:endParaRPr sz="1600">
              <a:solidFill>
                <a:srgbClr val="6272A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200">
              <a:solidFill>
                <a:srgbClr val="569CD6"/>
              </a:solidFill>
              <a:latin typeface="Consolas"/>
              <a:ea typeface="Consolas"/>
              <a:cs typeface="Consolas"/>
              <a:sym typeface="Consolas"/>
            </a:endParaRPr>
          </a:p>
        </p:txBody>
      </p:sp>
      <p:pic>
        <p:nvPicPr>
          <p:cNvPr id="465" name="Google Shape;465;p70"/>
          <p:cNvPicPr preferRelativeResize="0"/>
          <p:nvPr/>
        </p:nvPicPr>
        <p:blipFill>
          <a:blip r:embed="rId3">
            <a:alphaModFix/>
          </a:blip>
          <a:stretch>
            <a:fillRect/>
          </a:stretch>
        </p:blipFill>
        <p:spPr>
          <a:xfrm>
            <a:off x="7615550" y="4719150"/>
            <a:ext cx="1186526" cy="330675"/>
          </a:xfrm>
          <a:prstGeom prst="rect">
            <a:avLst/>
          </a:prstGeom>
          <a:noFill/>
          <a:ln>
            <a:noFill/>
          </a:ln>
        </p:spPr>
      </p:pic>
      <p:pic>
        <p:nvPicPr>
          <p:cNvPr id="466" name="Google Shape;466;p70"/>
          <p:cNvPicPr preferRelativeResize="0"/>
          <p:nvPr/>
        </p:nvPicPr>
        <p:blipFill rotWithShape="1">
          <a:blip r:embed="rId4">
            <a:alphaModFix/>
          </a:blip>
          <a:srcRect b="0" l="0" r="11008" t="0"/>
          <a:stretch/>
        </p:blipFill>
        <p:spPr>
          <a:xfrm>
            <a:off x="7822950" y="126225"/>
            <a:ext cx="1402525" cy="886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0" name="Shape 470"/>
        <p:cNvGrpSpPr/>
        <p:nvPr/>
      </p:nvGrpSpPr>
      <p:grpSpPr>
        <a:xfrm>
          <a:off x="0" y="0"/>
          <a:ext cx="0" cy="0"/>
          <a:chOff x="0" y="0"/>
          <a:chExt cx="0" cy="0"/>
        </a:xfrm>
      </p:grpSpPr>
      <p:sp>
        <p:nvSpPr>
          <p:cNvPr id="471" name="Google Shape;471;p71"/>
          <p:cNvSpPr txBox="1"/>
          <p:nvPr/>
        </p:nvSpPr>
        <p:spPr>
          <a:xfrm>
            <a:off x="1151400" y="64267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900">
                <a:latin typeface="Anton"/>
                <a:ea typeface="Anton"/>
                <a:cs typeface="Anton"/>
                <a:sym typeface="Anton"/>
              </a:rPr>
              <a:t>SINTAXIS: PALABRAS RESERVADAS</a:t>
            </a:r>
            <a:endParaRPr i="1" sz="3900">
              <a:latin typeface="Anton"/>
              <a:ea typeface="Anton"/>
              <a:cs typeface="Anton"/>
              <a:sym typeface="Anton"/>
            </a:endParaRPr>
          </a:p>
        </p:txBody>
      </p:sp>
      <p:pic>
        <p:nvPicPr>
          <p:cNvPr id="472" name="Google Shape;472;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3" name="Google Shape;473;p71"/>
          <p:cNvSpPr txBox="1"/>
          <p:nvPr/>
        </p:nvSpPr>
        <p:spPr>
          <a:xfrm>
            <a:off x="452225" y="1583950"/>
            <a:ext cx="8168400" cy="16746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Palabras reservadas: son aquellas que se utilizan para construir las sentencias de JavaScript y que por tanto no pueden ser utilizadas libremente. </a:t>
            </a:r>
            <a:br>
              <a:rPr lang="en-GB" sz="2000">
                <a:latin typeface="Helvetica Neue Light"/>
                <a:ea typeface="Helvetica Neue Light"/>
                <a:cs typeface="Helvetica Neue Light"/>
                <a:sym typeface="Helvetica Neue Light"/>
              </a:rPr>
            </a:br>
            <a:r>
              <a:rPr lang="en-GB" sz="2000">
                <a:latin typeface="Helvetica Neue Light"/>
                <a:ea typeface="Helvetica Neue Light"/>
                <a:cs typeface="Helvetica Neue Light"/>
                <a:sym typeface="Helvetica Neue Light"/>
              </a:rPr>
              <a:t>Algunos ejemplos son:</a:t>
            </a:r>
            <a:endParaRPr sz="2000">
              <a:latin typeface="Helvetica Neue Light"/>
              <a:ea typeface="Helvetica Neue Light"/>
              <a:cs typeface="Helvetica Neue Light"/>
              <a:sym typeface="Helvetica Neue Light"/>
            </a:endParaRPr>
          </a:p>
        </p:txBody>
      </p:sp>
      <p:sp>
        <p:nvSpPr>
          <p:cNvPr id="474" name="Google Shape;474;p71"/>
          <p:cNvSpPr txBox="1"/>
          <p:nvPr/>
        </p:nvSpPr>
        <p:spPr>
          <a:xfrm>
            <a:off x="1422200" y="3169150"/>
            <a:ext cx="6356100" cy="1307700"/>
          </a:xfrm>
          <a:prstGeom prst="rect">
            <a:avLst/>
          </a:prstGeom>
          <a:noFill/>
          <a:ln>
            <a:noFill/>
          </a:ln>
        </p:spPr>
        <p:txBody>
          <a:bodyPr anchorCtr="0" anchor="t" bIns="180000" lIns="180000" spcFirstLastPara="1" rIns="180000" wrap="square" tIns="180000">
            <a:noAutofit/>
          </a:bodyPr>
          <a:lstStyle/>
          <a:p>
            <a:pPr indent="0" lvl="0" marL="0" rtl="0" algn="just">
              <a:lnSpc>
                <a:spcPct val="115000"/>
              </a:lnSpc>
              <a:spcBef>
                <a:spcPts val="0"/>
              </a:spcBef>
              <a:spcAft>
                <a:spcPts val="0"/>
              </a:spcAft>
              <a:buClr>
                <a:schemeClr val="dk1"/>
              </a:buClr>
              <a:buSzPts val="1100"/>
              <a:buFont typeface="Arial"/>
              <a:buNone/>
            </a:pPr>
            <a:r>
              <a:rPr lang="en-GB" sz="1600">
                <a:solidFill>
                  <a:srgbClr val="8215BC"/>
                </a:solidFill>
                <a:latin typeface="Courier New"/>
                <a:ea typeface="Courier New"/>
                <a:cs typeface="Courier New"/>
                <a:sym typeface="Courier New"/>
              </a:rPr>
              <a:t>break, case, catch, continue, default, </a:t>
            </a:r>
            <a:r>
              <a:rPr lang="en-GB" sz="1600">
                <a:solidFill>
                  <a:srgbClr val="8215BC"/>
                </a:solidFill>
                <a:latin typeface="Courier New"/>
                <a:ea typeface="Courier New"/>
                <a:cs typeface="Courier New"/>
                <a:sym typeface="Courier New"/>
              </a:rPr>
              <a:t>let</a:t>
            </a:r>
            <a:endParaRPr sz="1600">
              <a:solidFill>
                <a:srgbClr val="8215BC"/>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rPr lang="en-GB" sz="1600">
                <a:solidFill>
                  <a:srgbClr val="8215BC"/>
                </a:solidFill>
                <a:latin typeface="Courier New"/>
                <a:ea typeface="Courier New"/>
                <a:cs typeface="Courier New"/>
                <a:sym typeface="Courier New"/>
              </a:rPr>
              <a:t>delete, do, else, finally, for, function, if, in, instanceof, new, return, switch, this, throw, try, typeof, var, void, while, with, y varias más</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pic>
        <p:nvPicPr>
          <p:cNvPr id="475" name="Google Shape;475;p71"/>
          <p:cNvPicPr preferRelativeResize="0"/>
          <p:nvPr/>
        </p:nvPicPr>
        <p:blipFill rotWithShape="1">
          <a:blip r:embed="rId4">
            <a:alphaModFix/>
          </a:blip>
          <a:srcRect b="0" l="0" r="11008" t="0"/>
          <a:stretch/>
        </p:blipFill>
        <p:spPr>
          <a:xfrm>
            <a:off x="7822950" y="126225"/>
            <a:ext cx="1402525" cy="886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7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VARIABLES Y VALORES</a:t>
            </a:r>
            <a:endParaRPr i="1" sz="3600">
              <a:solidFill>
                <a:srgbClr val="E0FF00"/>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4" name="Shape 484"/>
        <p:cNvGrpSpPr/>
        <p:nvPr/>
      </p:nvGrpSpPr>
      <p:grpSpPr>
        <a:xfrm>
          <a:off x="0" y="0"/>
          <a:ext cx="0" cy="0"/>
          <a:chOff x="0" y="0"/>
          <a:chExt cx="0" cy="0"/>
        </a:xfrm>
      </p:grpSpPr>
      <p:sp>
        <p:nvSpPr>
          <p:cNvPr id="485" name="Google Shape;485;p73"/>
          <p:cNvSpPr txBox="1"/>
          <p:nvPr/>
        </p:nvSpPr>
        <p:spPr>
          <a:xfrm>
            <a:off x="3035550" y="419675"/>
            <a:ext cx="30729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VARIABLES</a:t>
            </a:r>
            <a:endParaRPr i="1" sz="4000">
              <a:latin typeface="Anton"/>
              <a:ea typeface="Anton"/>
              <a:cs typeface="Anton"/>
              <a:sym typeface="Anton"/>
            </a:endParaRPr>
          </a:p>
        </p:txBody>
      </p:sp>
      <p:pic>
        <p:nvPicPr>
          <p:cNvPr id="486" name="Google Shape;486;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7" name="Google Shape;487;p73"/>
          <p:cNvSpPr txBox="1"/>
          <p:nvPr/>
        </p:nvSpPr>
        <p:spPr>
          <a:xfrm>
            <a:off x="225650" y="1405800"/>
            <a:ext cx="3846300" cy="293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Una </a:t>
            </a:r>
            <a:r>
              <a:rPr b="1" lang="en-GB" sz="1800">
                <a:latin typeface="Helvetica Neue"/>
                <a:ea typeface="Helvetica Neue"/>
                <a:cs typeface="Helvetica Neue"/>
                <a:sym typeface="Helvetica Neue"/>
              </a:rPr>
              <a:t>variable </a:t>
            </a:r>
            <a:r>
              <a:rPr lang="en-GB" sz="1800">
                <a:latin typeface="Helvetica Neue Light"/>
                <a:ea typeface="Helvetica Neue Light"/>
                <a:cs typeface="Helvetica Neue Light"/>
                <a:sym typeface="Helvetica Neue Light"/>
              </a:rPr>
              <a:t>es un espacio reservado en la memoria que, como su nombre indica, </a:t>
            </a:r>
            <a:r>
              <a:rPr b="1" lang="en-GB" sz="1800">
                <a:latin typeface="Helvetica Neue"/>
                <a:ea typeface="Helvetica Neue"/>
                <a:cs typeface="Helvetica Neue"/>
                <a:sym typeface="Helvetica Neue"/>
              </a:rPr>
              <a:t>puede cambiar de contenido a lo largo de la ejecución de un programa. </a:t>
            </a:r>
            <a:endParaRPr b="1" sz="1800">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En las variables almacenamos diversos tipos de datos que utilizamos en la aplicación.</a:t>
            </a:r>
            <a:endParaRPr sz="1800">
              <a:latin typeface="Helvetica Neue Light"/>
              <a:ea typeface="Helvetica Neue Light"/>
              <a:cs typeface="Helvetica Neue Light"/>
              <a:sym typeface="Helvetica Neue Light"/>
            </a:endParaRPr>
          </a:p>
        </p:txBody>
      </p:sp>
      <p:sp>
        <p:nvSpPr>
          <p:cNvPr id="488" name="Google Shape;488;p73"/>
          <p:cNvSpPr txBox="1"/>
          <p:nvPr/>
        </p:nvSpPr>
        <p:spPr>
          <a:xfrm>
            <a:off x="4214825" y="1377750"/>
            <a:ext cx="4679100" cy="29892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//Declaración de variable ES5. </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var</a:t>
            </a:r>
            <a:r>
              <a:rPr lang="en-GB" sz="1600">
                <a:solidFill>
                  <a:srgbClr val="F8F8F2"/>
                </a:solidFill>
                <a:latin typeface="Consolas"/>
                <a:ea typeface="Consolas"/>
                <a:cs typeface="Consolas"/>
                <a:sym typeface="Consolas"/>
              </a:rPr>
              <a:t> nombre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 “John”</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//Declaración de variable ES6.</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apellido = “Doe”;</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const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CURSO</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JavaScript</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2" name="Shape 492"/>
        <p:cNvGrpSpPr/>
        <p:nvPr/>
      </p:nvGrpSpPr>
      <p:grpSpPr>
        <a:xfrm>
          <a:off x="0" y="0"/>
          <a:ext cx="0" cy="0"/>
          <a:chOff x="0" y="0"/>
          <a:chExt cx="0" cy="0"/>
        </a:xfrm>
      </p:grpSpPr>
      <p:sp>
        <p:nvSpPr>
          <p:cNvPr id="493" name="Google Shape;493;p74"/>
          <p:cNvSpPr txBox="1"/>
          <p:nvPr/>
        </p:nvSpPr>
        <p:spPr>
          <a:xfrm>
            <a:off x="988575" y="4755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DECLARACIÓN</a:t>
            </a:r>
            <a:endParaRPr i="1" sz="4000">
              <a:latin typeface="Anton"/>
              <a:ea typeface="Anton"/>
              <a:cs typeface="Anton"/>
              <a:sym typeface="Anton"/>
            </a:endParaRPr>
          </a:p>
        </p:txBody>
      </p:sp>
      <p:pic>
        <p:nvPicPr>
          <p:cNvPr id="494" name="Google Shape;494;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5" name="Google Shape;495;p74"/>
          <p:cNvSpPr txBox="1"/>
          <p:nvPr/>
        </p:nvSpPr>
        <p:spPr>
          <a:xfrm>
            <a:off x="321450" y="1651975"/>
            <a:ext cx="4915800" cy="2497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Clr>
                <a:schemeClr val="dk1"/>
              </a:buClr>
              <a:buSzPts val="1100"/>
              <a:buFont typeface="Arial"/>
              <a:buNone/>
            </a:pPr>
            <a:r>
              <a:rPr lang="en-GB" sz="1800">
                <a:latin typeface="Helvetica Neue Light"/>
                <a:ea typeface="Helvetica Neue Light"/>
                <a:cs typeface="Helvetica Neue Light"/>
                <a:sym typeface="Helvetica Neue Light"/>
              </a:rPr>
              <a:t>Declarar una variable significa </a:t>
            </a:r>
            <a:r>
              <a:rPr b="1" lang="en-GB" sz="1800">
                <a:latin typeface="Helvetica Neue"/>
                <a:ea typeface="Helvetica Neue"/>
                <a:cs typeface="Helvetica Neue"/>
                <a:sym typeface="Helvetica Neue"/>
              </a:rPr>
              <a:t>crearla</a:t>
            </a:r>
            <a:r>
              <a:rPr lang="en-GB" sz="1800">
                <a:latin typeface="Helvetica Neue Light"/>
                <a:ea typeface="Helvetica Neue Light"/>
                <a:cs typeface="Helvetica Neue Light"/>
                <a:sym typeface="Helvetica Neue Light"/>
              </a:rPr>
              <a:t>. Para esto usamos la palabra reservada </a:t>
            </a:r>
            <a:r>
              <a:rPr lang="en-GB" sz="1800">
                <a:latin typeface="Helvetica Neue Light"/>
                <a:ea typeface="Helvetica Neue Light"/>
                <a:cs typeface="Helvetica Neue Light"/>
                <a:sym typeface="Helvetica Neue Light"/>
              </a:rPr>
              <a:t>var, let o const.</a:t>
            </a:r>
            <a:r>
              <a:rPr lang="en-GB" sz="1800">
                <a:latin typeface="Helvetica Neue Light"/>
                <a:ea typeface="Helvetica Neue Light"/>
                <a:cs typeface="Helvetica Neue Light"/>
                <a:sym typeface="Helvetica Neue Light"/>
              </a:rPr>
              <a:t> Escribimos una de estas palabras claves seguido del nombre de nuestra variable. Para los nombres no debemos utilizar ni espacios ni caracteres especiales. </a:t>
            </a:r>
            <a:endParaRPr sz="1800">
              <a:latin typeface="Helvetica Neue Light"/>
              <a:ea typeface="Helvetica Neue Light"/>
              <a:cs typeface="Helvetica Neue Light"/>
              <a:sym typeface="Helvetica Neue Light"/>
            </a:endParaRPr>
          </a:p>
        </p:txBody>
      </p:sp>
      <p:sp>
        <p:nvSpPr>
          <p:cNvPr id="496" name="Google Shape;496;p74"/>
          <p:cNvSpPr txBox="1"/>
          <p:nvPr/>
        </p:nvSpPr>
        <p:spPr>
          <a:xfrm>
            <a:off x="5609550" y="1405975"/>
            <a:ext cx="3144900" cy="29892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a:t>
            </a:r>
            <a:r>
              <a:rPr lang="en-GB" sz="1600">
                <a:solidFill>
                  <a:srgbClr val="6272A4"/>
                </a:solidFill>
                <a:latin typeface="Consolas"/>
                <a:ea typeface="Consolas"/>
                <a:cs typeface="Consolas"/>
                <a:sym typeface="Consolas"/>
              </a:rPr>
              <a:t>/ correcto</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a:t>
            </a:r>
            <a:r>
              <a:rPr lang="en-GB" sz="1600">
                <a:solidFill>
                  <a:srgbClr val="F8F8F2"/>
                </a:solidFill>
                <a:latin typeface="Consolas"/>
                <a:ea typeface="Consolas"/>
                <a:cs typeface="Consolas"/>
                <a:sym typeface="Consolas"/>
              </a:rPr>
              <a:t>apellido</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 </a:t>
            </a:r>
            <a:r>
              <a:rPr lang="en-GB" sz="1600">
                <a:solidFill>
                  <a:schemeClr val="lt1"/>
                </a:solidFill>
                <a:latin typeface="Consolas"/>
                <a:ea typeface="Consolas"/>
                <a:cs typeface="Consolas"/>
                <a:sym typeface="Consolas"/>
              </a:rPr>
              <a:t>telefono</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r>
              <a:rPr lang="en-GB" sz="1600">
                <a:solidFill>
                  <a:srgbClr val="FF79C6"/>
                </a:solidFill>
                <a:latin typeface="Consolas"/>
                <a:ea typeface="Consolas"/>
                <a:cs typeface="Consolas"/>
                <a:sym typeface="Consolas"/>
              </a:rPr>
              <a:t>const</a:t>
            </a:r>
            <a:r>
              <a:rPr lang="en-GB" sz="1600">
                <a:solidFill>
                  <a:srgbClr val="EF89D2"/>
                </a:solidFill>
                <a:latin typeface="Consolas"/>
                <a:ea typeface="Consolas"/>
                <a:cs typeface="Consolas"/>
                <a:sym typeface="Consolas"/>
              </a:rPr>
              <a:t> </a:t>
            </a:r>
            <a:r>
              <a:rPr lang="en-GB" sz="1600">
                <a:solidFill>
                  <a:schemeClr val="lt1"/>
                </a:solidFill>
                <a:latin typeface="Consolas"/>
                <a:ea typeface="Consolas"/>
                <a:cs typeface="Consolas"/>
                <a:sym typeface="Consolas"/>
              </a:rPr>
              <a:t>anioNacimiento</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r>
              <a:rPr lang="en-GB" sz="1600">
                <a:solidFill>
                  <a:srgbClr val="6272A4"/>
                </a:solidFill>
                <a:latin typeface="Consolas"/>
                <a:ea typeface="Consolas"/>
                <a:cs typeface="Consolas"/>
                <a:sym typeface="Consolas"/>
              </a:rPr>
              <a:t>// incorrecto</a:t>
            </a:r>
            <a:endParaRPr sz="1600">
              <a:solidFill>
                <a:schemeClr val="lt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nsolas"/>
                <a:ea typeface="Consolas"/>
                <a:cs typeface="Consolas"/>
                <a:sym typeface="Consolas"/>
              </a:rPr>
              <a:t>	</a:t>
            </a:r>
            <a:r>
              <a:rPr lang="en-GB" sz="1600">
                <a:solidFill>
                  <a:srgbClr val="EF89D2"/>
                </a:solidFill>
                <a:latin typeface="Consolas"/>
                <a:ea typeface="Consolas"/>
                <a:cs typeface="Consolas"/>
                <a:sym typeface="Consolas"/>
              </a:rPr>
              <a:t>var </a:t>
            </a:r>
            <a:r>
              <a:rPr lang="en-GB" sz="1600">
                <a:solidFill>
                  <a:srgbClr val="E06666"/>
                </a:solidFill>
                <a:latin typeface="Consolas"/>
                <a:ea typeface="Consolas"/>
                <a:cs typeface="Consolas"/>
                <a:sym typeface="Consolas"/>
              </a:rPr>
              <a:t>año</a:t>
            </a:r>
            <a:endParaRPr sz="1600">
              <a:solidFill>
                <a:srgbClr val="E0666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EF89D2"/>
                </a:solidFill>
                <a:latin typeface="Consolas"/>
                <a:ea typeface="Consolas"/>
                <a:cs typeface="Consolas"/>
                <a:sym typeface="Consolas"/>
              </a:rPr>
              <a:t>var </a:t>
            </a:r>
            <a:r>
              <a:rPr lang="en-GB" sz="1600">
                <a:solidFill>
                  <a:srgbClr val="E06666"/>
                </a:solidFill>
                <a:latin typeface="Consolas"/>
                <a:ea typeface="Consolas"/>
                <a:cs typeface="Consolas"/>
                <a:sym typeface="Consolas"/>
              </a:rPr>
              <a:t>teléfono móvil</a:t>
            </a:r>
            <a:endParaRPr sz="1600">
              <a:solidFill>
                <a:srgbClr val="E0666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5"/>
          <p:cNvSpPr txBox="1"/>
          <p:nvPr/>
        </p:nvSpPr>
        <p:spPr>
          <a:xfrm>
            <a:off x="1151400" y="54835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VALORES</a:t>
            </a:r>
            <a:endParaRPr i="1" sz="4000">
              <a:latin typeface="Anton"/>
              <a:ea typeface="Anton"/>
              <a:cs typeface="Anton"/>
              <a:sym typeface="Anton"/>
            </a:endParaRPr>
          </a:p>
        </p:txBody>
      </p:sp>
      <p:sp>
        <p:nvSpPr>
          <p:cNvPr id="502" name="Google Shape;502;p75"/>
          <p:cNvSpPr txBox="1"/>
          <p:nvPr/>
        </p:nvSpPr>
        <p:spPr>
          <a:xfrm>
            <a:off x="727725" y="1443150"/>
            <a:ext cx="7696800" cy="3109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Podemos asociar distintos valores a una variable en JavaScript. Para empezar trabajaremos con los tipos de datos más comunes, que son las cadenas de texto y los números:</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1200"/>
              </a:spcBef>
              <a:spcAft>
                <a:spcPts val="0"/>
              </a:spcAft>
              <a:buClr>
                <a:schemeClr val="dk1"/>
              </a:buClr>
              <a:buSzPts val="1800"/>
              <a:buFont typeface="Helvetica Neue Light"/>
              <a:buChar char="●"/>
            </a:pPr>
            <a:r>
              <a:rPr i="1" lang="en-GB" sz="1800">
                <a:solidFill>
                  <a:schemeClr val="dk1"/>
                </a:solidFill>
                <a:highlight>
                  <a:schemeClr val="accent6"/>
                </a:highlight>
                <a:latin typeface="Helvetica Neue Light"/>
                <a:ea typeface="Helvetica Neue Light"/>
                <a:cs typeface="Helvetica Neue Light"/>
                <a:sym typeface="Helvetica Neue Light"/>
              </a:rPr>
              <a:t>Number: </a:t>
            </a:r>
            <a:r>
              <a:rPr lang="en-GB" sz="1800">
                <a:solidFill>
                  <a:schemeClr val="dk1"/>
                </a:solidFill>
                <a:latin typeface="Helvetica Neue Light"/>
                <a:ea typeface="Helvetica Neue Light"/>
                <a:cs typeface="Helvetica Neue Light"/>
                <a:sym typeface="Helvetica Neue Light"/>
              </a:rPr>
              <a:t>un valor numérico puede ser entero o decimal.</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0"/>
              </a:spcBef>
              <a:spcAft>
                <a:spcPts val="1200"/>
              </a:spcAft>
              <a:buClr>
                <a:schemeClr val="dk1"/>
              </a:buClr>
              <a:buSzPts val="1800"/>
              <a:buFont typeface="Helvetica Neue Light"/>
              <a:buChar char="●"/>
            </a:pPr>
            <a:r>
              <a:rPr i="1" lang="en-GB" sz="1800">
                <a:solidFill>
                  <a:schemeClr val="dk1"/>
                </a:solidFill>
                <a:highlight>
                  <a:schemeClr val="accent6"/>
                </a:highlight>
                <a:latin typeface="Helvetica Neue Light"/>
                <a:ea typeface="Helvetica Neue Light"/>
                <a:cs typeface="Helvetica Neue Light"/>
                <a:sym typeface="Helvetica Neue Light"/>
              </a:rPr>
              <a:t>String: </a:t>
            </a:r>
            <a:r>
              <a:rPr lang="en-GB" sz="1800">
                <a:solidFill>
                  <a:schemeClr val="dk1"/>
                </a:solidFill>
                <a:latin typeface="Helvetica Neue Light"/>
                <a:ea typeface="Helvetica Neue Light"/>
                <a:cs typeface="Helvetica Neue Light"/>
                <a:sym typeface="Helvetica Neue Light"/>
              </a:rPr>
              <a:t>por otro lado, un </a:t>
            </a:r>
            <a:r>
              <a:rPr i="1" lang="en-GB" sz="1800">
                <a:solidFill>
                  <a:schemeClr val="dk1"/>
                </a:solidFill>
                <a:latin typeface="Helvetica Neue Light"/>
                <a:ea typeface="Helvetica Neue Light"/>
                <a:cs typeface="Helvetica Neue Light"/>
                <a:sym typeface="Helvetica Neue Light"/>
              </a:rPr>
              <a:t>string</a:t>
            </a:r>
            <a:r>
              <a:rPr lang="en-GB" sz="1800">
                <a:solidFill>
                  <a:schemeClr val="dk1"/>
                </a:solidFill>
                <a:latin typeface="Helvetica Neue Light"/>
                <a:ea typeface="Helvetica Neue Light"/>
                <a:cs typeface="Helvetica Neue Light"/>
                <a:sym typeface="Helvetica Neue Light"/>
              </a:rPr>
              <a:t> o cadena de texto, es un valor compuesto por uno o más caracteres, definido entre comillas simples o dobles.</a:t>
            </a:r>
            <a:endParaRPr sz="3000">
              <a:solidFill>
                <a:schemeClr val="dk1"/>
              </a:solidFill>
              <a:highlight>
                <a:schemeClr val="lt1"/>
              </a:highlight>
              <a:latin typeface="Helvetica Neue Light"/>
              <a:ea typeface="Helvetica Neue Light"/>
              <a:cs typeface="Helvetica Neue Light"/>
              <a:sym typeface="Helvetica Neue Light"/>
            </a:endParaRPr>
          </a:p>
        </p:txBody>
      </p:sp>
      <p:pic>
        <p:nvPicPr>
          <p:cNvPr id="503" name="Google Shape;503;p7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7" name="Shape 507"/>
        <p:cNvGrpSpPr/>
        <p:nvPr/>
      </p:nvGrpSpPr>
      <p:grpSpPr>
        <a:xfrm>
          <a:off x="0" y="0"/>
          <a:ext cx="0" cy="0"/>
          <a:chOff x="0" y="0"/>
          <a:chExt cx="0" cy="0"/>
        </a:xfrm>
      </p:grpSpPr>
      <p:sp>
        <p:nvSpPr>
          <p:cNvPr id="508" name="Google Shape;508;p76"/>
          <p:cNvSpPr txBox="1"/>
          <p:nvPr/>
        </p:nvSpPr>
        <p:spPr>
          <a:xfrm>
            <a:off x="1151400" y="42375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ASIGNACIÓN</a:t>
            </a:r>
            <a:endParaRPr i="1" sz="4000">
              <a:latin typeface="Anton"/>
              <a:ea typeface="Anton"/>
              <a:cs typeface="Anton"/>
              <a:sym typeface="Anton"/>
            </a:endParaRPr>
          </a:p>
        </p:txBody>
      </p:sp>
      <p:sp>
        <p:nvSpPr>
          <p:cNvPr id="509" name="Google Shape;509;p76"/>
          <p:cNvSpPr txBox="1"/>
          <p:nvPr/>
        </p:nvSpPr>
        <p:spPr>
          <a:xfrm>
            <a:off x="541800" y="1089750"/>
            <a:ext cx="8060400" cy="81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 una variable podemos asignar distintos tipos de valores mediante el </a:t>
            </a:r>
            <a:r>
              <a:rPr i="1" lang="en-GB" sz="2000">
                <a:latin typeface="Helvetica Neue Light"/>
                <a:ea typeface="Helvetica Neue Light"/>
                <a:cs typeface="Helvetica Neue Light"/>
                <a:sym typeface="Helvetica Neue Light"/>
              </a:rPr>
              <a:t>operador de asignación</a:t>
            </a:r>
            <a:r>
              <a:rPr lang="en-GB" sz="2000">
                <a:latin typeface="Helvetica Neue Light"/>
                <a:ea typeface="Helvetica Neue Light"/>
                <a:cs typeface="Helvetica Neue Light"/>
                <a:sym typeface="Helvetica Neue Light"/>
              </a:rPr>
              <a:t>, que es el símbolo </a:t>
            </a:r>
            <a:r>
              <a:rPr b="1" lang="en-GB" sz="2000">
                <a:highlight>
                  <a:srgbClr val="FF79C6"/>
                </a:highlight>
                <a:latin typeface="Helvetica Neue"/>
                <a:ea typeface="Helvetica Neue"/>
                <a:cs typeface="Helvetica Neue"/>
                <a:sym typeface="Helvetica Neue"/>
              </a:rPr>
              <a:t>=</a:t>
            </a:r>
            <a:endParaRPr sz="2000">
              <a:highlight>
                <a:srgbClr val="FF79C6"/>
              </a:highlight>
              <a:latin typeface="Helvetica Neue Light"/>
              <a:ea typeface="Helvetica Neue Light"/>
              <a:cs typeface="Helvetica Neue Light"/>
              <a:sym typeface="Helvetica Neue Light"/>
            </a:endParaRPr>
          </a:p>
        </p:txBody>
      </p:sp>
      <p:sp>
        <p:nvSpPr>
          <p:cNvPr id="510" name="Google Shape;510;p76"/>
          <p:cNvSpPr txBox="1"/>
          <p:nvPr/>
        </p:nvSpPr>
        <p:spPr>
          <a:xfrm>
            <a:off x="2588700" y="2072475"/>
            <a:ext cx="3966600" cy="28386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chemeClr val="accent3"/>
                </a:solidFill>
                <a:latin typeface="Consolas"/>
                <a:ea typeface="Consolas"/>
                <a:cs typeface="Consolas"/>
                <a:sym typeface="Consolas"/>
              </a:rPr>
              <a:t>// declaración</a:t>
            </a:r>
            <a:endParaRPr sz="1600">
              <a:solidFill>
                <a:schemeClr val="accent3"/>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EF89D2"/>
                </a:solidFill>
                <a:latin typeface="Consolas"/>
                <a:ea typeface="Consolas"/>
                <a:cs typeface="Consolas"/>
                <a:sym typeface="Consolas"/>
              </a:rPr>
              <a:t>let </a:t>
            </a:r>
            <a:r>
              <a:rPr lang="en-GB" sz="1600">
                <a:solidFill>
                  <a:srgbClr val="F8F8F2"/>
                </a:solidFill>
                <a:latin typeface="Consolas"/>
                <a:ea typeface="Consolas"/>
                <a:cs typeface="Consolas"/>
                <a:sym typeface="Consolas"/>
              </a:rPr>
              <a:t>edad</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nombre</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 </a:t>
            </a:r>
            <a:r>
              <a:rPr lang="en-GB" sz="1600">
                <a:solidFill>
                  <a:srgbClr val="F8F8F2"/>
                </a:solidFill>
                <a:latin typeface="Consolas"/>
                <a:ea typeface="Consolas"/>
                <a:cs typeface="Consolas"/>
                <a:sym typeface="Consolas"/>
              </a:rPr>
              <a:t>apellido</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chemeClr val="accent3"/>
                </a:solidFill>
                <a:latin typeface="Consolas"/>
                <a:ea typeface="Consolas"/>
                <a:cs typeface="Consolas"/>
                <a:sym typeface="Consolas"/>
              </a:rPr>
              <a:t>// asignación</a:t>
            </a:r>
            <a:endParaRPr sz="16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e</a:t>
            </a:r>
            <a:r>
              <a:rPr lang="en-GB" sz="1600">
                <a:solidFill>
                  <a:srgbClr val="F8F8F2"/>
                </a:solidFill>
                <a:latin typeface="Consolas"/>
                <a:ea typeface="Consolas"/>
                <a:cs typeface="Consolas"/>
                <a:sym typeface="Consolas"/>
              </a:rPr>
              <a:t>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n</a:t>
            </a:r>
            <a:r>
              <a:rPr lang="en-GB" sz="1600">
                <a:solidFill>
                  <a:srgbClr val="F8F8F2"/>
                </a:solidFill>
                <a:latin typeface="Consolas"/>
                <a:ea typeface="Consolas"/>
                <a:cs typeface="Consolas"/>
                <a:sym typeface="Consolas"/>
              </a:rPr>
              <a:t>ombre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John R.</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a:t>
            </a:r>
            <a:r>
              <a:rPr lang="en-GB" sz="1600">
                <a:solidFill>
                  <a:srgbClr val="F8F8F2"/>
                </a:solidFill>
                <a:latin typeface="Consolas"/>
                <a:ea typeface="Consolas"/>
                <a:cs typeface="Consolas"/>
                <a:sym typeface="Consolas"/>
              </a:rPr>
              <a:t>pellido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Doe</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511" name="Google Shape;511;p7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5" name="Shape 515"/>
        <p:cNvGrpSpPr/>
        <p:nvPr/>
      </p:nvGrpSpPr>
      <p:grpSpPr>
        <a:xfrm>
          <a:off x="0" y="0"/>
          <a:ext cx="0" cy="0"/>
          <a:chOff x="0" y="0"/>
          <a:chExt cx="0" cy="0"/>
        </a:xfrm>
      </p:grpSpPr>
      <p:sp>
        <p:nvSpPr>
          <p:cNvPr id="516" name="Google Shape;516;p77"/>
          <p:cNvSpPr txBox="1"/>
          <p:nvPr/>
        </p:nvSpPr>
        <p:spPr>
          <a:xfrm>
            <a:off x="1151400" y="37020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INICIALIZAR VARIABLES</a:t>
            </a:r>
            <a:endParaRPr i="1" sz="4000">
              <a:latin typeface="Anton"/>
              <a:ea typeface="Anton"/>
              <a:cs typeface="Anton"/>
              <a:sym typeface="Anton"/>
            </a:endParaRPr>
          </a:p>
        </p:txBody>
      </p:sp>
      <p:sp>
        <p:nvSpPr>
          <p:cNvPr id="517" name="Google Shape;517;p77"/>
          <p:cNvSpPr txBox="1"/>
          <p:nvPr/>
        </p:nvSpPr>
        <p:spPr>
          <a:xfrm>
            <a:off x="541800" y="1214350"/>
            <a:ext cx="8060400" cy="98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Podemos declarar una variable y asignarle un valor inicial en el mismo proceso:</a:t>
            </a:r>
            <a:endParaRPr sz="2000">
              <a:latin typeface="Helvetica Neue Light"/>
              <a:ea typeface="Helvetica Neue Light"/>
              <a:cs typeface="Helvetica Neue Light"/>
              <a:sym typeface="Helvetica Neue Light"/>
            </a:endParaRPr>
          </a:p>
        </p:txBody>
      </p:sp>
      <p:sp>
        <p:nvSpPr>
          <p:cNvPr id="518" name="Google Shape;518;p77"/>
          <p:cNvSpPr txBox="1"/>
          <p:nvPr/>
        </p:nvSpPr>
        <p:spPr>
          <a:xfrm>
            <a:off x="2588700" y="2195650"/>
            <a:ext cx="3966600" cy="21408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chemeClr val="accent3"/>
                </a:solidFill>
                <a:latin typeface="Consolas"/>
                <a:ea typeface="Consolas"/>
                <a:cs typeface="Consolas"/>
                <a:sym typeface="Consolas"/>
              </a:rPr>
              <a:t>// variables inicializadas</a:t>
            </a:r>
            <a:endParaRPr sz="1600">
              <a:solidFill>
                <a:schemeClr val="accent3"/>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EF89D2"/>
                </a:solidFill>
                <a:latin typeface="Consolas"/>
                <a:ea typeface="Consolas"/>
                <a:cs typeface="Consolas"/>
                <a:sym typeface="Consolas"/>
              </a:rPr>
              <a:t>let </a:t>
            </a:r>
            <a:r>
              <a:rPr lang="en-GB" sz="1600">
                <a:solidFill>
                  <a:srgbClr val="F8F8F2"/>
                </a:solidFill>
                <a:latin typeface="Consolas"/>
                <a:ea typeface="Consolas"/>
                <a:cs typeface="Consolas"/>
                <a:sym typeface="Consolas"/>
              </a:rPr>
              <a:t>edad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const </a:t>
            </a:r>
            <a:r>
              <a:rPr lang="en-GB" sz="1600">
                <a:solidFill>
                  <a:srgbClr val="F8F8F2"/>
                </a:solidFill>
                <a:latin typeface="Consolas"/>
                <a:ea typeface="Consolas"/>
                <a:cs typeface="Consolas"/>
                <a:sym typeface="Consolas"/>
              </a:rPr>
              <a:t>nombre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John R.</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const </a:t>
            </a:r>
            <a:r>
              <a:rPr lang="en-GB" sz="1600">
                <a:solidFill>
                  <a:srgbClr val="F8F8F2"/>
                </a:solidFill>
                <a:latin typeface="Consolas"/>
                <a:ea typeface="Consolas"/>
                <a:cs typeface="Consolas"/>
                <a:sym typeface="Consolas"/>
              </a:rPr>
              <a:t>apellido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Doe</a:t>
            </a:r>
            <a:r>
              <a:rPr lang="en-GB" sz="1600">
                <a:solidFill>
                  <a:srgbClr val="E9F284"/>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519" name="Google Shape;519;p7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3" name="Shape 523"/>
        <p:cNvGrpSpPr/>
        <p:nvPr/>
      </p:nvGrpSpPr>
      <p:grpSpPr>
        <a:xfrm>
          <a:off x="0" y="0"/>
          <a:ext cx="0" cy="0"/>
          <a:chOff x="0" y="0"/>
          <a:chExt cx="0" cy="0"/>
        </a:xfrm>
      </p:grpSpPr>
      <p:sp>
        <p:nvSpPr>
          <p:cNvPr id="524" name="Google Shape;524;p78"/>
          <p:cNvSpPr txBox="1"/>
          <p:nvPr/>
        </p:nvSpPr>
        <p:spPr>
          <a:xfrm>
            <a:off x="1151400" y="54835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LET y CONST</a:t>
            </a:r>
            <a:endParaRPr i="1" sz="4000">
              <a:latin typeface="Anton"/>
              <a:ea typeface="Anton"/>
              <a:cs typeface="Anton"/>
              <a:sym typeface="Anton"/>
            </a:endParaRPr>
          </a:p>
        </p:txBody>
      </p:sp>
      <p:sp>
        <p:nvSpPr>
          <p:cNvPr id="525" name="Google Shape;525;p78"/>
          <p:cNvSpPr txBox="1"/>
          <p:nvPr/>
        </p:nvSpPr>
        <p:spPr>
          <a:xfrm>
            <a:off x="429575" y="1337575"/>
            <a:ext cx="4306800" cy="3322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700">
                <a:solidFill>
                  <a:schemeClr val="dk1"/>
                </a:solidFill>
                <a:latin typeface="Helvetica Neue Light"/>
                <a:ea typeface="Helvetica Neue Light"/>
                <a:cs typeface="Helvetica Neue Light"/>
                <a:sym typeface="Helvetica Neue Light"/>
              </a:rPr>
              <a:t>Las declaraciones con</a:t>
            </a:r>
            <a:r>
              <a:rPr b="1" lang="en-GB" sz="1700">
                <a:solidFill>
                  <a:schemeClr val="dk1"/>
                </a:solidFill>
                <a:latin typeface="Helvetica Neue"/>
                <a:ea typeface="Helvetica Neue"/>
                <a:cs typeface="Helvetica Neue"/>
                <a:sym typeface="Helvetica Neue"/>
              </a:rPr>
              <a:t> let y const</a:t>
            </a:r>
            <a:r>
              <a:rPr lang="en-GB" sz="1700">
                <a:solidFill>
                  <a:schemeClr val="dk1"/>
                </a:solidFill>
                <a:latin typeface="Helvetica Neue Light"/>
                <a:ea typeface="Helvetica Neue Light"/>
                <a:cs typeface="Helvetica Neue Light"/>
                <a:sym typeface="Helvetica Neue Light"/>
              </a:rPr>
              <a:t> tienen controles adicionales para las variables. Principalmente impiden que se puedan crear dos variables con el mismo nombre.</a:t>
            </a:r>
            <a:endParaRPr sz="1700">
              <a:solidFill>
                <a:schemeClr val="dk1"/>
              </a:solidFill>
              <a:latin typeface="Helvetica Neue Light"/>
              <a:ea typeface="Helvetica Neue Light"/>
              <a:cs typeface="Helvetica Neue Light"/>
              <a:sym typeface="Helvetica Neue Light"/>
            </a:endParaRPr>
          </a:p>
          <a:p>
            <a:pPr indent="0" lvl="0" marL="0" rtl="0" algn="just">
              <a:spcBef>
                <a:spcPts val="1200"/>
              </a:spcBef>
              <a:spcAft>
                <a:spcPts val="0"/>
              </a:spcAft>
              <a:buNone/>
            </a:pPr>
            <a:r>
              <a:rPr lang="en-GB" sz="1700">
                <a:solidFill>
                  <a:schemeClr val="dk1"/>
                </a:solidFill>
                <a:latin typeface="Helvetica Neue Light"/>
                <a:ea typeface="Helvetica Neue Light"/>
                <a:cs typeface="Helvetica Neue Light"/>
                <a:sym typeface="Helvetica Neue Light"/>
              </a:rPr>
              <a:t>Una variable </a:t>
            </a:r>
            <a:r>
              <a:rPr b="1" i="1" lang="en-GB" sz="1700">
                <a:solidFill>
                  <a:schemeClr val="dk1"/>
                </a:solidFill>
                <a:highlight>
                  <a:srgbClr val="FF79C6"/>
                </a:highlight>
                <a:latin typeface="Helvetica Neue"/>
                <a:ea typeface="Helvetica Neue"/>
                <a:cs typeface="Helvetica Neue"/>
                <a:sym typeface="Helvetica Neue"/>
              </a:rPr>
              <a:t>let</a:t>
            </a:r>
            <a:r>
              <a:rPr b="1" lang="en-GB" sz="1700">
                <a:solidFill>
                  <a:schemeClr val="dk1"/>
                </a:solidFill>
                <a:latin typeface="Helvetica Neue"/>
                <a:ea typeface="Helvetica Neue"/>
                <a:cs typeface="Helvetica Neue"/>
                <a:sym typeface="Helvetica Neue"/>
              </a:rPr>
              <a:t> </a:t>
            </a:r>
            <a:r>
              <a:rPr lang="en-GB" sz="1700">
                <a:solidFill>
                  <a:schemeClr val="dk1"/>
                </a:solidFill>
                <a:latin typeface="Helvetica Neue Light"/>
                <a:ea typeface="Helvetica Neue Light"/>
                <a:cs typeface="Helvetica Neue Light"/>
                <a:sym typeface="Helvetica Neue Light"/>
              </a:rPr>
              <a:t>puede recibir múltiples asignaciones en el transcurso de la aplicación, es decir que puede cambiar de valor varias veces. Una constante </a:t>
            </a:r>
            <a:r>
              <a:rPr b="1" i="1" lang="en-GB" sz="1700">
                <a:solidFill>
                  <a:schemeClr val="dk1"/>
                </a:solidFill>
                <a:highlight>
                  <a:srgbClr val="FF79C6"/>
                </a:highlight>
                <a:latin typeface="Helvetica Neue"/>
                <a:ea typeface="Helvetica Neue"/>
                <a:cs typeface="Helvetica Neue"/>
                <a:sym typeface="Helvetica Neue"/>
              </a:rPr>
              <a:t>const</a:t>
            </a:r>
            <a:r>
              <a:rPr lang="en-GB" sz="1700">
                <a:solidFill>
                  <a:schemeClr val="dk1"/>
                </a:solidFill>
                <a:latin typeface="Helvetica Neue Light"/>
                <a:ea typeface="Helvetica Neue Light"/>
                <a:cs typeface="Helvetica Neue Light"/>
                <a:sym typeface="Helvetica Neue Light"/>
              </a:rPr>
              <a:t> recibe una única asignación al momento de su declaración, impidiendo que su valor se modifique luego.</a:t>
            </a:r>
            <a:endParaRPr sz="1700">
              <a:solidFill>
                <a:schemeClr val="dk1"/>
              </a:solidFill>
              <a:latin typeface="Helvetica Neue Light"/>
              <a:ea typeface="Helvetica Neue Light"/>
              <a:cs typeface="Helvetica Neue Light"/>
              <a:sym typeface="Helvetica Neue Light"/>
            </a:endParaRPr>
          </a:p>
          <a:p>
            <a:pPr indent="0" lvl="0" marL="0" rtl="0" algn="just">
              <a:spcBef>
                <a:spcPts val="1200"/>
              </a:spcBef>
              <a:spcAft>
                <a:spcPts val="12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
        <p:nvSpPr>
          <p:cNvPr id="526" name="Google Shape;526;p78"/>
          <p:cNvSpPr txBox="1"/>
          <p:nvPr/>
        </p:nvSpPr>
        <p:spPr>
          <a:xfrm>
            <a:off x="4895275" y="1267425"/>
            <a:ext cx="3966600" cy="32109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EF89D2"/>
                </a:solidFill>
                <a:latin typeface="Consolas"/>
                <a:ea typeface="Consolas"/>
                <a:cs typeface="Consolas"/>
                <a:sym typeface="Consolas"/>
              </a:rPr>
              <a:t>let </a:t>
            </a:r>
            <a:r>
              <a:rPr lang="en-GB" sz="1600">
                <a:solidFill>
                  <a:srgbClr val="F8F8F2"/>
                </a:solidFill>
                <a:latin typeface="Consolas"/>
                <a:ea typeface="Consolas"/>
                <a:cs typeface="Consolas"/>
                <a:sym typeface="Consolas"/>
              </a:rPr>
              <a:t>edad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edad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34</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const </a:t>
            </a:r>
            <a:r>
              <a:rPr lang="en-GB" sz="1600">
                <a:solidFill>
                  <a:srgbClr val="F8F8F2"/>
                </a:solidFill>
                <a:latin typeface="Consolas"/>
                <a:ea typeface="Consolas"/>
                <a:cs typeface="Consolas"/>
                <a:sym typeface="Consolas"/>
              </a:rPr>
              <a:t>apellido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Doe</a:t>
            </a:r>
            <a:r>
              <a:rPr lang="en-GB" sz="1600">
                <a:solidFill>
                  <a:srgbClr val="E9F284"/>
                </a:solidFill>
                <a:latin typeface="Consolas"/>
                <a:ea typeface="Consolas"/>
                <a:cs typeface="Consolas"/>
                <a:sym typeface="Consolas"/>
              </a:rPr>
              <a:t>'</a:t>
            </a:r>
            <a:endParaRPr sz="1600">
              <a:solidFill>
                <a:srgbClr val="E9F28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E9F284"/>
                </a:solidFill>
                <a:latin typeface="Consolas"/>
                <a:ea typeface="Consolas"/>
                <a:cs typeface="Consolas"/>
                <a:sym typeface="Consolas"/>
              </a:rPr>
              <a:t>	</a:t>
            </a:r>
            <a:r>
              <a:rPr lang="en-GB" sz="1600">
                <a:solidFill>
                  <a:schemeClr val="accent3"/>
                </a:solidFill>
                <a:latin typeface="Consolas"/>
                <a:ea typeface="Consolas"/>
                <a:cs typeface="Consolas"/>
                <a:sym typeface="Consolas"/>
              </a:rPr>
              <a:t>// no es posible cambiarlo</a:t>
            </a:r>
            <a:endParaRPr sz="1600">
              <a:solidFill>
                <a:schemeClr val="accent3"/>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E9F284"/>
                </a:solidFill>
                <a:latin typeface="Consolas"/>
                <a:ea typeface="Consolas"/>
                <a:cs typeface="Consolas"/>
                <a:sym typeface="Consolas"/>
              </a:rPr>
              <a:t>	</a:t>
            </a:r>
            <a:r>
              <a:rPr lang="en-GB" sz="1600">
                <a:solidFill>
                  <a:srgbClr val="E06666"/>
                </a:solidFill>
                <a:latin typeface="Consolas"/>
                <a:ea typeface="Consolas"/>
                <a:cs typeface="Consolas"/>
                <a:sym typeface="Consolas"/>
              </a:rPr>
              <a:t>apellido = ‘Trump’</a:t>
            </a:r>
            <a:endParaRPr sz="1600">
              <a:solidFill>
                <a:srgbClr val="E0666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527" name="Google Shape;527;p78"/>
          <p:cNvPicPr preferRelativeResize="0"/>
          <p:nvPr/>
        </p:nvPicPr>
        <p:blipFill>
          <a:blip r:embed="rId3">
            <a:alphaModFix/>
          </a:blip>
          <a:stretch>
            <a:fillRect/>
          </a:stretch>
        </p:blipFill>
        <p:spPr>
          <a:xfrm>
            <a:off x="7567925" y="4659625"/>
            <a:ext cx="1186526" cy="330675"/>
          </a:xfrm>
          <a:prstGeom prst="rect">
            <a:avLst/>
          </a:prstGeom>
          <a:noFill/>
          <a:ln>
            <a:noFill/>
          </a:ln>
        </p:spPr>
      </p:pic>
      <p:cxnSp>
        <p:nvCxnSpPr>
          <p:cNvPr id="528" name="Google Shape;528;p78"/>
          <p:cNvCxnSpPr/>
          <p:nvPr/>
        </p:nvCxnSpPr>
        <p:spPr>
          <a:xfrm>
            <a:off x="5416325" y="3762075"/>
            <a:ext cx="21516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2" name="Shape 532"/>
        <p:cNvGrpSpPr/>
        <p:nvPr/>
      </p:nvGrpSpPr>
      <p:grpSpPr>
        <a:xfrm>
          <a:off x="0" y="0"/>
          <a:ext cx="0" cy="0"/>
          <a:chOff x="0" y="0"/>
          <a:chExt cx="0" cy="0"/>
        </a:xfrm>
      </p:grpSpPr>
      <p:sp>
        <p:nvSpPr>
          <p:cNvPr id="533" name="Google Shape;533;p79"/>
          <p:cNvSpPr txBox="1"/>
          <p:nvPr/>
        </p:nvSpPr>
        <p:spPr>
          <a:xfrm>
            <a:off x="1151400" y="13660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OPERACIONES BÁSICAS</a:t>
            </a:r>
            <a:endParaRPr i="1" sz="4000">
              <a:latin typeface="Anton"/>
              <a:ea typeface="Anton"/>
              <a:cs typeface="Anton"/>
              <a:sym typeface="Anton"/>
            </a:endParaRPr>
          </a:p>
        </p:txBody>
      </p:sp>
      <p:sp>
        <p:nvSpPr>
          <p:cNvPr id="534" name="Google Shape;534;p79"/>
          <p:cNvSpPr txBox="1"/>
          <p:nvPr/>
        </p:nvSpPr>
        <p:spPr>
          <a:xfrm>
            <a:off x="1061400" y="731154"/>
            <a:ext cx="7021200" cy="81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Con</a:t>
            </a:r>
            <a:r>
              <a:rPr lang="en-GB" sz="1800">
                <a:latin typeface="Helvetica Neue Light"/>
                <a:ea typeface="Helvetica Neue Light"/>
                <a:cs typeface="Helvetica Neue Light"/>
                <a:sym typeface="Helvetica Neue Light"/>
              </a:rPr>
              <a:t> variables de valores </a:t>
            </a:r>
            <a:r>
              <a:rPr lang="en-GB" sz="1800">
                <a:latin typeface="Helvetica Neue Light"/>
                <a:ea typeface="Helvetica Neue Light"/>
                <a:cs typeface="Helvetica Neue Light"/>
                <a:sym typeface="Helvetica Neue Light"/>
              </a:rPr>
              <a:t>numéricos</a:t>
            </a:r>
            <a:r>
              <a:rPr lang="en-GB" sz="1800">
                <a:latin typeface="Helvetica Neue Light"/>
                <a:ea typeface="Helvetica Neue Light"/>
                <a:cs typeface="Helvetica Neue Light"/>
                <a:sym typeface="Helvetica Neue Light"/>
              </a:rPr>
              <a:t> podes realizar </a:t>
            </a:r>
            <a:r>
              <a:rPr lang="en-GB" sz="1800">
                <a:latin typeface="Helvetica Neue Light"/>
                <a:ea typeface="Helvetica Neue Light"/>
                <a:cs typeface="Helvetica Neue Light"/>
                <a:sym typeface="Helvetica Neue Light"/>
              </a:rPr>
              <a:t>operaciones matemáticas: sumas, restas, multiplicaciones,etc.</a:t>
            </a:r>
            <a:endParaRPr sz="1800">
              <a:latin typeface="Helvetica Neue Light"/>
              <a:ea typeface="Helvetica Neue Light"/>
              <a:cs typeface="Helvetica Neue Light"/>
              <a:sym typeface="Helvetica Neue Light"/>
            </a:endParaRPr>
          </a:p>
        </p:txBody>
      </p:sp>
      <p:sp>
        <p:nvSpPr>
          <p:cNvPr id="535" name="Google Shape;535;p79"/>
          <p:cNvSpPr txBox="1"/>
          <p:nvPr/>
        </p:nvSpPr>
        <p:spPr>
          <a:xfrm>
            <a:off x="1254300" y="1465000"/>
            <a:ext cx="6635400" cy="35385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numeroA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2</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const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NUMEROC</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3</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//Suma  de dos números (1 + 2 = 3)</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resultadoSuma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//Resta de dos números (2 - 1 = 1)</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resultadoResta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numeroA;</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//Producto de dos números (2 * 3 = 6)</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resultadoProducto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NUMEROC</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536" name="Google Shape;536;p79"/>
          <p:cNvPicPr preferRelativeResize="0"/>
          <p:nvPr/>
        </p:nvPicPr>
        <p:blipFill>
          <a:blip r:embed="rId3">
            <a:alphaModFix/>
          </a:blip>
          <a:stretch>
            <a:fillRect/>
          </a:stretch>
        </p:blipFill>
        <p:spPr>
          <a:xfrm>
            <a:off x="7887525" y="475317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4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76" name="Google Shape;176;p4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77" name="Google Shape;177;p44"/>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40" name="Shape 540"/>
        <p:cNvGrpSpPr/>
        <p:nvPr/>
      </p:nvGrpSpPr>
      <p:grpSpPr>
        <a:xfrm>
          <a:off x="0" y="0"/>
          <a:ext cx="0" cy="0"/>
          <a:chOff x="0" y="0"/>
          <a:chExt cx="0" cy="0"/>
        </a:xfrm>
      </p:grpSpPr>
      <p:sp>
        <p:nvSpPr>
          <p:cNvPr id="541" name="Google Shape;541;p80"/>
          <p:cNvSpPr txBox="1"/>
          <p:nvPr/>
        </p:nvSpPr>
        <p:spPr>
          <a:xfrm>
            <a:off x="1151400" y="13660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OPERACIONES BÁSICAS</a:t>
            </a:r>
            <a:endParaRPr i="1" sz="4000">
              <a:latin typeface="Anton"/>
              <a:ea typeface="Anton"/>
              <a:cs typeface="Anton"/>
              <a:sym typeface="Anton"/>
            </a:endParaRPr>
          </a:p>
        </p:txBody>
      </p:sp>
      <p:sp>
        <p:nvSpPr>
          <p:cNvPr id="542" name="Google Shape;542;p80"/>
          <p:cNvSpPr txBox="1"/>
          <p:nvPr/>
        </p:nvSpPr>
        <p:spPr>
          <a:xfrm>
            <a:off x="885450" y="731150"/>
            <a:ext cx="7356600" cy="81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Con variables de tipo string (texto) se puede </a:t>
            </a:r>
            <a:r>
              <a:rPr i="1" lang="en-GB" sz="1800">
                <a:latin typeface="Helvetica Neue Light"/>
                <a:ea typeface="Helvetica Neue Light"/>
                <a:cs typeface="Helvetica Neue Light"/>
                <a:sym typeface="Helvetica Neue Light"/>
              </a:rPr>
              <a:t>concatenar </a:t>
            </a:r>
            <a:r>
              <a:rPr lang="en-GB" sz="1800">
                <a:latin typeface="Helvetica Neue Light"/>
                <a:ea typeface="Helvetica Neue Light"/>
                <a:cs typeface="Helvetica Neue Light"/>
                <a:sym typeface="Helvetica Neue Light"/>
              </a:rPr>
              <a:t>los valores. Es decir, combinarlas.</a:t>
            </a:r>
            <a:endParaRPr sz="1800">
              <a:latin typeface="Helvetica Neue Light"/>
              <a:ea typeface="Helvetica Neue Light"/>
              <a:cs typeface="Helvetica Neue Light"/>
              <a:sym typeface="Helvetica Neue Light"/>
            </a:endParaRPr>
          </a:p>
        </p:txBody>
      </p:sp>
      <p:sp>
        <p:nvSpPr>
          <p:cNvPr id="543" name="Google Shape;543;p80"/>
          <p:cNvSpPr txBox="1"/>
          <p:nvPr/>
        </p:nvSpPr>
        <p:spPr>
          <a:xfrm>
            <a:off x="142950" y="1545350"/>
            <a:ext cx="8858100" cy="35385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CODER</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textoB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HOUSE</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const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BLANCO</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textoA y textoB ("CODER" + "HOUSE" = "CODERHOUSE")</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textoB y 1 ("HOUSE" + 1 = "HOUSE1")</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textoA, BLANCO y </a:t>
            </a:r>
            <a:r>
              <a:rPr lang="en-GB" sz="1500">
                <a:solidFill>
                  <a:srgbClr val="6272A4"/>
                </a:solidFill>
                <a:latin typeface="Consolas"/>
                <a:ea typeface="Consolas"/>
                <a:cs typeface="Consolas"/>
                <a:sym typeface="Consolas"/>
              </a:rPr>
              <a:t>textoB </a:t>
            </a:r>
            <a:r>
              <a:rPr lang="en-GB" sz="1500">
                <a:solidFill>
                  <a:srgbClr val="6272A4"/>
                </a:solidFill>
                <a:latin typeface="Consolas"/>
                <a:ea typeface="Consolas"/>
                <a:cs typeface="Consolas"/>
                <a:sym typeface="Consolas"/>
              </a:rPr>
              <a:t>("CODER" + " " + "HOUSE" = "CODER HOUSE")</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resultadoC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BLANCO</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47" name="Shape 547"/>
        <p:cNvGrpSpPr/>
        <p:nvPr/>
      </p:nvGrpSpPr>
      <p:grpSpPr>
        <a:xfrm>
          <a:off x="0" y="0"/>
          <a:ext cx="0" cy="0"/>
          <a:chOff x="0" y="0"/>
          <a:chExt cx="0" cy="0"/>
        </a:xfrm>
      </p:grpSpPr>
      <p:sp>
        <p:nvSpPr>
          <p:cNvPr id="548" name="Google Shape;548;p81"/>
          <p:cNvSpPr txBox="1"/>
          <p:nvPr/>
        </p:nvSpPr>
        <p:spPr>
          <a:xfrm>
            <a:off x="1741200" y="2077200"/>
            <a:ext cx="5661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¡HANDS ON!</a:t>
            </a:r>
            <a:endParaRPr i="1" sz="3600">
              <a:latin typeface="Anton"/>
              <a:ea typeface="Anton"/>
              <a:cs typeface="Anton"/>
              <a:sym typeface="Anton"/>
            </a:endParaRPr>
          </a:p>
        </p:txBody>
      </p:sp>
      <p:pic>
        <p:nvPicPr>
          <p:cNvPr id="549" name="Google Shape;549;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50" name="Google Shape;550;p81"/>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82"/>
          <p:cNvSpPr txBox="1"/>
          <p:nvPr/>
        </p:nvSpPr>
        <p:spPr>
          <a:xfrm>
            <a:off x="852188" y="12516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000">
                <a:solidFill>
                  <a:srgbClr val="EEFF41"/>
                </a:solidFill>
                <a:latin typeface="Anton"/>
                <a:ea typeface="Anton"/>
                <a:cs typeface="Anton"/>
                <a:sym typeface="Anton"/>
              </a:rPr>
              <a:t>EJEMPLO EN VIVO</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n-GB" sz="1800">
                <a:solidFill>
                  <a:schemeClr val="lt1"/>
                </a:solidFill>
                <a:latin typeface="Helvetica Neue Light"/>
                <a:ea typeface="Helvetica Neue Light"/>
                <a:cs typeface="Helvetica Neue Light"/>
                <a:sym typeface="Helvetica Neue Light"/>
              </a:rPr>
              <a:t>¡Llevemos lo visto hasta el momento a la acción!</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i="1" lang="en-GB" sz="1800">
                <a:solidFill>
                  <a:schemeClr val="lt1"/>
                </a:solidFill>
                <a:latin typeface="Helvetica Neue Light"/>
                <a:ea typeface="Helvetica Neue Light"/>
                <a:cs typeface="Helvetica Neue Light"/>
                <a:sym typeface="Helvetica Neue Light"/>
              </a:rPr>
              <a:t>Vamos a concentrarnos</a:t>
            </a:r>
            <a:r>
              <a:rPr i="1" lang="en-GB" sz="1800">
                <a:solidFill>
                  <a:schemeClr val="lt1"/>
                </a:solidFill>
                <a:latin typeface="Helvetica Neue Light"/>
                <a:ea typeface="Helvetica Neue Light"/>
                <a:cs typeface="Helvetica Neue Light"/>
                <a:sym typeface="Helvetica Neue Light"/>
              </a:rPr>
              <a:t> en sus características y funcionamientos principales.</a:t>
            </a:r>
            <a:endParaRPr sz="1800">
              <a:solidFill>
                <a:srgbClr val="E8E7E3"/>
              </a:solidFill>
              <a:latin typeface="Helvetica Neue Light"/>
              <a:ea typeface="Helvetica Neue Light"/>
              <a:cs typeface="Helvetica Neue Light"/>
              <a:sym typeface="Helvetica Neue Light"/>
            </a:endParaRPr>
          </a:p>
        </p:txBody>
      </p:sp>
      <p:pic>
        <p:nvPicPr>
          <p:cNvPr id="556" name="Google Shape;556;p82"/>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0" name="Shape 560"/>
        <p:cNvGrpSpPr/>
        <p:nvPr/>
      </p:nvGrpSpPr>
      <p:grpSpPr>
        <a:xfrm>
          <a:off x="0" y="0"/>
          <a:ext cx="0" cy="0"/>
          <a:chOff x="0" y="0"/>
          <a:chExt cx="0" cy="0"/>
        </a:xfrm>
      </p:grpSpPr>
      <p:sp>
        <p:nvSpPr>
          <p:cNvPr id="561" name="Google Shape;561;p83"/>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84"/>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PROMPT, CONSOLA Y ALERT</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0" name="Shape 570"/>
        <p:cNvGrpSpPr/>
        <p:nvPr/>
      </p:nvGrpSpPr>
      <p:grpSpPr>
        <a:xfrm>
          <a:off x="0" y="0"/>
          <a:ext cx="0" cy="0"/>
          <a:chOff x="0" y="0"/>
          <a:chExt cx="0" cy="0"/>
        </a:xfrm>
      </p:grpSpPr>
      <p:sp>
        <p:nvSpPr>
          <p:cNvPr id="571" name="Google Shape;571;p85"/>
          <p:cNvSpPr txBox="1"/>
          <p:nvPr/>
        </p:nvSpPr>
        <p:spPr>
          <a:xfrm>
            <a:off x="1082400" y="8579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PROMPT</a:t>
            </a:r>
            <a:endParaRPr i="1" sz="4000">
              <a:latin typeface="Anton"/>
              <a:ea typeface="Anton"/>
              <a:cs typeface="Anton"/>
              <a:sym typeface="Anton"/>
            </a:endParaRPr>
          </a:p>
        </p:txBody>
      </p:sp>
      <p:pic>
        <p:nvPicPr>
          <p:cNvPr id="572" name="Google Shape;572;p8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3" name="Google Shape;573;p85"/>
          <p:cNvSpPr txBox="1"/>
          <p:nvPr/>
        </p:nvSpPr>
        <p:spPr>
          <a:xfrm>
            <a:off x="952975" y="1550325"/>
            <a:ext cx="72945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La sentencia  </a:t>
            </a:r>
            <a:r>
              <a:rPr b="1" lang="en-GB" sz="2000">
                <a:solidFill>
                  <a:schemeClr val="dk1"/>
                </a:solidFill>
                <a:highlight>
                  <a:srgbClr val="E0FF00"/>
                </a:highlight>
                <a:latin typeface="Helvetica Neue"/>
                <a:ea typeface="Helvetica Neue"/>
                <a:cs typeface="Helvetica Neue"/>
                <a:sym typeface="Helvetica Neue"/>
              </a:rPr>
              <a:t>prompt()</a:t>
            </a:r>
            <a:r>
              <a:rPr lang="en-GB" sz="2000">
                <a:latin typeface="Helvetica Neue Light"/>
                <a:ea typeface="Helvetica Neue Light"/>
                <a:cs typeface="Helvetica Neue Light"/>
                <a:sym typeface="Helvetica Neue Light"/>
              </a:rPr>
              <a:t> mostrará un cuadro de diálogo para que el usuario ingrese un dato. Se puede proporcionar un mensaje que se colocará sobre el campo de texto. El valor que devuelve es una cadena que representa lo que el usuario ingresó.</a:t>
            </a:r>
            <a:endParaRPr sz="2000">
              <a:latin typeface="Helvetica Neue Light"/>
              <a:ea typeface="Helvetica Neue Light"/>
              <a:cs typeface="Helvetica Neue Light"/>
              <a:sym typeface="Helvetica Neue Light"/>
            </a:endParaRPr>
          </a:p>
        </p:txBody>
      </p:sp>
      <p:sp>
        <p:nvSpPr>
          <p:cNvPr id="574" name="Google Shape;574;p85"/>
          <p:cNvSpPr txBox="1"/>
          <p:nvPr/>
        </p:nvSpPr>
        <p:spPr>
          <a:xfrm>
            <a:off x="1195498" y="3398850"/>
            <a:ext cx="675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nombreIngresado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50FA7B"/>
                </a:solidFill>
                <a:latin typeface="Consolas"/>
                <a:ea typeface="Consolas"/>
                <a:cs typeface="Consolas"/>
                <a:sym typeface="Consolas"/>
              </a:rPr>
              <a:t>prompt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Ingrese su nombre</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999999"/>
              </a:solidFill>
              <a:highlight>
                <a:srgbClr val="151515"/>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6"/>
          <p:cNvSpPr txBox="1"/>
          <p:nvPr/>
        </p:nvSpPr>
        <p:spPr>
          <a:xfrm>
            <a:off x="5143000" y="1274250"/>
            <a:ext cx="3740100" cy="259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la pantalla del navegador, el usuario verá una ventana sobre la web que le solicitará un dato.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valor que el usuario ingresa se lo conoce por el </a:t>
            </a:r>
            <a:r>
              <a:rPr lang="en-GB" sz="2000">
                <a:solidFill>
                  <a:schemeClr val="dk1"/>
                </a:solidFill>
                <a:highlight>
                  <a:srgbClr val="FFFFFF"/>
                </a:highlight>
                <a:latin typeface="Helvetica Neue Light"/>
                <a:ea typeface="Helvetica Neue Light"/>
                <a:cs typeface="Helvetica Neue Light"/>
                <a:sym typeface="Helvetica Neue Light"/>
              </a:rPr>
              <a:t>término</a:t>
            </a:r>
            <a:r>
              <a:rPr lang="en-GB" sz="2000">
                <a:solidFill>
                  <a:schemeClr val="dk1"/>
                </a:solidFill>
                <a:highlight>
                  <a:srgbClr val="FFFFFF"/>
                </a:highlight>
                <a:latin typeface="Helvetica Neue Light"/>
                <a:ea typeface="Helvetica Neue Light"/>
                <a:cs typeface="Helvetica Neue Light"/>
                <a:sym typeface="Helvetica Neue Light"/>
              </a:rPr>
              <a:t> de </a:t>
            </a:r>
            <a:r>
              <a:rPr b="1" i="1" lang="en-GB" sz="2000">
                <a:solidFill>
                  <a:schemeClr val="dk1"/>
                </a:solidFill>
                <a:highlight>
                  <a:srgbClr val="FFFFFF"/>
                </a:highlight>
                <a:latin typeface="Helvetica Neue"/>
                <a:ea typeface="Helvetica Neue"/>
                <a:cs typeface="Helvetica Neue"/>
                <a:sym typeface="Helvetica Neue"/>
              </a:rPr>
              <a:t>entrada.</a:t>
            </a:r>
            <a:endParaRPr b="1" i="1" sz="2000">
              <a:solidFill>
                <a:schemeClr val="dk1"/>
              </a:solidFill>
              <a:highlight>
                <a:srgbClr val="FFFFFF"/>
              </a:highlight>
              <a:latin typeface="Helvetica Neue"/>
              <a:ea typeface="Helvetica Neue"/>
              <a:cs typeface="Helvetica Neue"/>
              <a:sym typeface="Helvetica Neue"/>
            </a:endParaRPr>
          </a:p>
        </p:txBody>
      </p:sp>
      <p:sp>
        <p:nvSpPr>
          <p:cNvPr id="580" name="Google Shape;580;p86"/>
          <p:cNvSpPr txBox="1"/>
          <p:nvPr/>
        </p:nvSpPr>
        <p:spPr>
          <a:xfrm>
            <a:off x="5606345" y="543275"/>
            <a:ext cx="28134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DE PROMPT </a:t>
            </a:r>
            <a:endParaRPr i="1" sz="2600">
              <a:latin typeface="Anton"/>
              <a:ea typeface="Anton"/>
              <a:cs typeface="Anton"/>
              <a:sym typeface="Anton"/>
            </a:endParaRPr>
          </a:p>
        </p:txBody>
      </p:sp>
      <p:pic>
        <p:nvPicPr>
          <p:cNvPr id="581" name="Google Shape;581;p8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82" name="Google Shape;582;p86"/>
          <p:cNvPicPr preferRelativeResize="0"/>
          <p:nvPr/>
        </p:nvPicPr>
        <p:blipFill rotWithShape="1">
          <a:blip r:embed="rId4">
            <a:alphaModFix/>
          </a:blip>
          <a:srcRect b="0" l="0" r="0" t="0"/>
          <a:stretch/>
        </p:blipFill>
        <p:spPr>
          <a:xfrm>
            <a:off x="260900" y="1274238"/>
            <a:ext cx="4882099" cy="2030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6" name="Shape 586"/>
        <p:cNvGrpSpPr/>
        <p:nvPr/>
      </p:nvGrpSpPr>
      <p:grpSpPr>
        <a:xfrm>
          <a:off x="0" y="0"/>
          <a:ext cx="0" cy="0"/>
          <a:chOff x="0" y="0"/>
          <a:chExt cx="0" cy="0"/>
        </a:xfrm>
      </p:grpSpPr>
      <p:sp>
        <p:nvSpPr>
          <p:cNvPr id="587" name="Google Shape;587;p87"/>
          <p:cNvSpPr txBox="1"/>
          <p:nvPr/>
        </p:nvSpPr>
        <p:spPr>
          <a:xfrm>
            <a:off x="1082400" y="8579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CONSOLA</a:t>
            </a:r>
            <a:endParaRPr i="1" sz="4000">
              <a:latin typeface="Anton"/>
              <a:ea typeface="Anton"/>
              <a:cs typeface="Anton"/>
              <a:sym typeface="Anton"/>
            </a:endParaRPr>
          </a:p>
        </p:txBody>
      </p:sp>
      <p:pic>
        <p:nvPicPr>
          <p:cNvPr id="588" name="Google Shape;588;p8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9" name="Google Shape;589;p87"/>
          <p:cNvSpPr txBox="1"/>
          <p:nvPr/>
        </p:nvSpPr>
        <p:spPr>
          <a:xfrm>
            <a:off x="952975" y="1550325"/>
            <a:ext cx="72945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sentencia </a:t>
            </a:r>
            <a:r>
              <a:rPr b="1" lang="en-GB" sz="2000">
                <a:highlight>
                  <a:srgbClr val="E0FF00"/>
                </a:highlight>
                <a:latin typeface="Helvetica Neue"/>
                <a:ea typeface="Helvetica Neue"/>
                <a:cs typeface="Helvetica Neue"/>
                <a:sym typeface="Helvetica Neue"/>
              </a:rPr>
              <a:t>console.log()</a:t>
            </a:r>
            <a:r>
              <a:rPr lang="en-GB" sz="2000">
                <a:latin typeface="Helvetica Neue Light"/>
                <a:ea typeface="Helvetica Neue Light"/>
                <a:cs typeface="Helvetica Neue Light"/>
                <a:sym typeface="Helvetica Neue Light"/>
              </a:rPr>
              <a:t> muestra el mensaje que pasemos como parámetro a la llamada en la consola JavaScript del Navegador web.</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590" name="Google Shape;590;p87"/>
          <p:cNvSpPr txBox="1"/>
          <p:nvPr/>
        </p:nvSpPr>
        <p:spPr>
          <a:xfrm>
            <a:off x="1195500" y="2747550"/>
            <a:ext cx="6753000" cy="167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console.</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Mensaje de prueba</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rPr lang="en-GB" sz="1600">
                <a:solidFill>
                  <a:srgbClr val="ABB2BF"/>
                </a:solidFill>
                <a:latin typeface="Courier New"/>
                <a:ea typeface="Courier New"/>
                <a:cs typeface="Courier New"/>
                <a:sym typeface="Courier New"/>
              </a:rPr>
              <a:t>	</a:t>
            </a:r>
            <a:r>
              <a:rPr lang="en-GB" sz="1600">
                <a:solidFill>
                  <a:srgbClr val="FF79C6"/>
                </a:solidFill>
                <a:latin typeface="Consolas"/>
                <a:ea typeface="Consolas"/>
                <a:cs typeface="Consolas"/>
                <a:sym typeface="Consolas"/>
              </a:rPr>
              <a:t>let </a:t>
            </a:r>
            <a:r>
              <a:rPr lang="en-GB" sz="1600">
                <a:solidFill>
                  <a:srgbClr val="F8F8F2"/>
                </a:solidFill>
                <a:latin typeface="Consolas"/>
                <a:ea typeface="Consolas"/>
                <a:cs typeface="Consolas"/>
                <a:sym typeface="Consolas"/>
              </a:rPr>
              <a:t>nombre </a:t>
            </a:r>
            <a:r>
              <a:rPr lang="en-GB" sz="1600">
                <a:solidFill>
                  <a:srgbClr val="FF79C6"/>
                </a:solidFill>
                <a:latin typeface="Consolas"/>
                <a:ea typeface="Consolas"/>
                <a:cs typeface="Consolas"/>
                <a:sym typeface="Consolas"/>
              </a:rPr>
              <a:t>= </a:t>
            </a:r>
            <a:r>
              <a:rPr lang="en-GB" sz="1600">
                <a:solidFill>
                  <a:srgbClr val="E9F284"/>
                </a:solidFill>
                <a:latin typeface="Consolas"/>
                <a:ea typeface="Consolas"/>
                <a:cs typeface="Consolas"/>
                <a:sym typeface="Consolas"/>
              </a:rPr>
              <a:t>“John Doe”</a:t>
            </a:r>
            <a:endParaRPr sz="1600">
              <a:solidFill>
                <a:srgbClr val="E9F28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console.</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(nombre)</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8"/>
          <p:cNvSpPr txBox="1"/>
          <p:nvPr/>
        </p:nvSpPr>
        <p:spPr>
          <a:xfrm>
            <a:off x="4973875" y="1618325"/>
            <a:ext cx="3740100" cy="16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Chrome, la consola del navegador está disponible accediendo mediante: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n-GB" sz="2000">
                <a:solidFill>
                  <a:schemeClr val="dk1"/>
                </a:solidFill>
                <a:highlight>
                  <a:srgbClr val="E0FF00"/>
                </a:highlight>
                <a:latin typeface="Helvetica Neue Light"/>
                <a:ea typeface="Helvetica Neue Light"/>
                <a:cs typeface="Helvetica Neue Light"/>
                <a:sym typeface="Helvetica Neue Light"/>
              </a:rPr>
              <a:t>Botón derecho sobre alguna parte de la web &gt; Inspeccionar &gt; Consola</a:t>
            </a:r>
            <a:endParaRPr i="1" sz="2000">
              <a:solidFill>
                <a:schemeClr val="dk1"/>
              </a:solidFill>
              <a:highlight>
                <a:srgbClr val="E0FF00"/>
              </a:highlight>
              <a:latin typeface="Helvetica Neue Light"/>
              <a:ea typeface="Helvetica Neue Light"/>
              <a:cs typeface="Helvetica Neue Light"/>
              <a:sym typeface="Helvetica Neue Light"/>
            </a:endParaRPr>
          </a:p>
        </p:txBody>
      </p:sp>
      <p:sp>
        <p:nvSpPr>
          <p:cNvPr id="596" name="Google Shape;596;p88"/>
          <p:cNvSpPr txBox="1"/>
          <p:nvPr/>
        </p:nvSpPr>
        <p:spPr>
          <a:xfrm>
            <a:off x="4973875" y="80092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DE CONSOLE.LOG</a:t>
            </a:r>
            <a:endParaRPr i="1" sz="2600">
              <a:latin typeface="Anton"/>
              <a:ea typeface="Anton"/>
              <a:cs typeface="Anton"/>
              <a:sym typeface="Anton"/>
            </a:endParaRPr>
          </a:p>
        </p:txBody>
      </p:sp>
      <p:pic>
        <p:nvPicPr>
          <p:cNvPr id="597" name="Google Shape;597;p8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8" name="Google Shape;598;p88"/>
          <p:cNvPicPr preferRelativeResize="0"/>
          <p:nvPr/>
        </p:nvPicPr>
        <p:blipFill>
          <a:blip r:embed="rId4">
            <a:alphaModFix/>
          </a:blip>
          <a:stretch>
            <a:fillRect/>
          </a:stretch>
        </p:blipFill>
        <p:spPr>
          <a:xfrm>
            <a:off x="3" y="777940"/>
            <a:ext cx="4672200" cy="1330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2" name="Shape 602"/>
        <p:cNvGrpSpPr/>
        <p:nvPr/>
      </p:nvGrpSpPr>
      <p:grpSpPr>
        <a:xfrm>
          <a:off x="0" y="0"/>
          <a:ext cx="0" cy="0"/>
          <a:chOff x="0" y="0"/>
          <a:chExt cx="0" cy="0"/>
        </a:xfrm>
      </p:grpSpPr>
      <p:sp>
        <p:nvSpPr>
          <p:cNvPr id="603" name="Google Shape;603;p89"/>
          <p:cNvSpPr txBox="1"/>
          <p:nvPr/>
        </p:nvSpPr>
        <p:spPr>
          <a:xfrm>
            <a:off x="1082400" y="8579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ALERT</a:t>
            </a:r>
            <a:endParaRPr i="1" sz="4000">
              <a:latin typeface="Anton"/>
              <a:ea typeface="Anton"/>
              <a:cs typeface="Anton"/>
              <a:sym typeface="Anton"/>
            </a:endParaRPr>
          </a:p>
        </p:txBody>
      </p:sp>
      <p:pic>
        <p:nvPicPr>
          <p:cNvPr id="604" name="Google Shape;604;p8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5" name="Google Shape;605;p89"/>
          <p:cNvSpPr txBox="1"/>
          <p:nvPr/>
        </p:nvSpPr>
        <p:spPr>
          <a:xfrm>
            <a:off x="952975" y="1550325"/>
            <a:ext cx="72945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sentencia </a:t>
            </a:r>
            <a:r>
              <a:rPr b="1" lang="en-GB" sz="2000">
                <a:highlight>
                  <a:srgbClr val="E0FF00"/>
                </a:highlight>
                <a:latin typeface="Helvetica Neue"/>
                <a:ea typeface="Helvetica Neue"/>
                <a:cs typeface="Helvetica Neue"/>
                <a:sym typeface="Helvetica Neue"/>
              </a:rPr>
              <a:t>alert()</a:t>
            </a:r>
            <a:r>
              <a:rPr lang="en-GB" sz="2000">
                <a:latin typeface="Helvetica Neue Light"/>
                <a:ea typeface="Helvetica Neue Light"/>
                <a:cs typeface="Helvetica Neue Light"/>
                <a:sym typeface="Helvetica Neue Light"/>
              </a:rPr>
              <a:t> mostrará una ventana sobre la página web que estemos accediendo mostrando el mensaje que se pase como parámetro a la llamada.</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606" name="Google Shape;606;p89"/>
          <p:cNvSpPr txBox="1"/>
          <p:nvPr/>
        </p:nvSpPr>
        <p:spPr>
          <a:xfrm>
            <a:off x="1170673" y="3191325"/>
            <a:ext cx="675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50FA7B"/>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¡Hola Coder!</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5"/>
          <p:cNvSpPr/>
          <p:nvPr/>
        </p:nvSpPr>
        <p:spPr>
          <a:xfrm>
            <a:off x="-75200" y="1505150"/>
            <a:ext cx="2022000" cy="3306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Convivencia:</a:t>
            </a:r>
            <a:endParaRPr b="1" i="1" sz="1800"/>
          </a:p>
        </p:txBody>
      </p:sp>
      <p:sp>
        <p:nvSpPr>
          <p:cNvPr id="183" name="Google Shape;183;p45"/>
          <p:cNvSpPr/>
          <p:nvPr/>
        </p:nvSpPr>
        <p:spPr>
          <a:xfrm>
            <a:off x="1756940" y="1475602"/>
            <a:ext cx="389700" cy="389700"/>
          </a:xfrm>
          <a:prstGeom prst="ellipse">
            <a:avLst/>
          </a:prstGeom>
          <a:solidFill>
            <a:schemeClr val="lt1"/>
          </a:solidFill>
          <a:ln cap="flat" cmpd="sng" w="9525">
            <a:solidFill>
              <a:srgbClr val="3CEFA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5"/>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sp>
        <p:nvSpPr>
          <p:cNvPr id="185" name="Google Shape;185;p45"/>
          <p:cNvSpPr txBox="1"/>
          <p:nvPr/>
        </p:nvSpPr>
        <p:spPr>
          <a:xfrm>
            <a:off x="2146650" y="1475600"/>
            <a:ext cx="6273600" cy="27861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Chequea aquí nuestro </a:t>
            </a:r>
            <a:r>
              <a:rPr b="1" lang="en-GB" sz="1300" u="sng">
                <a:solidFill>
                  <a:schemeClr val="hlink"/>
                </a:solidFill>
                <a:latin typeface="Helvetica Neue"/>
                <a:ea typeface="Helvetica Neue"/>
                <a:cs typeface="Helvetica Neue"/>
                <a:sym typeface="Helvetica Neue"/>
                <a:hlinkClick r:id="rId3"/>
              </a:rPr>
              <a:t>código de conducta</a:t>
            </a:r>
            <a:r>
              <a:rPr lang="en-GB" sz="1300">
                <a:solidFill>
                  <a:schemeClr val="dk1"/>
                </a:solidFill>
                <a:latin typeface="Helvetica Neue Light"/>
                <a:ea typeface="Helvetica Neue Light"/>
                <a:cs typeface="Helvetica Neue Light"/>
                <a:sym typeface="Helvetica Neue Light"/>
              </a:rPr>
              <a:t> y ayúdanos a generar un ambiente de clases súper ameno.</a:t>
            </a:r>
            <a:endParaRPr sz="1300">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Al momento de interactuar (en las clases u otros espacios), ten en cuenta las </a:t>
            </a:r>
            <a:r>
              <a:rPr b="1" lang="en-GB" sz="1300" u="sng">
                <a:solidFill>
                  <a:schemeClr val="hlink"/>
                </a:solidFill>
                <a:latin typeface="Helvetica Neue"/>
                <a:ea typeface="Helvetica Neue"/>
                <a:cs typeface="Helvetica Neue"/>
                <a:sym typeface="Helvetica Neue"/>
                <a:hlinkClick r:id="rId4"/>
              </a:rPr>
              <a:t>normas del buen hablante y del</a:t>
            </a:r>
            <a:r>
              <a:rPr lang="en-GB" sz="1300" u="sng">
                <a:solidFill>
                  <a:schemeClr val="hlink"/>
                </a:solidFill>
                <a:latin typeface="Helvetica Neue Light"/>
                <a:ea typeface="Helvetica Neue Light"/>
                <a:cs typeface="Helvetica Neue Light"/>
                <a:sym typeface="Helvetica Neue Light"/>
                <a:hlinkClick r:id="rId5"/>
              </a:rPr>
              <a:t> </a:t>
            </a:r>
            <a:r>
              <a:rPr b="1" lang="en-GB" sz="1300" u="sng">
                <a:solidFill>
                  <a:schemeClr val="hlink"/>
                </a:solidFill>
                <a:latin typeface="Helvetica Neue"/>
                <a:ea typeface="Helvetica Neue"/>
                <a:cs typeface="Helvetica Neue"/>
                <a:sym typeface="Helvetica Neue"/>
                <a:hlinkClick r:id="rId6"/>
              </a:rPr>
              <a:t>buen oyente</a:t>
            </a:r>
            <a:r>
              <a:rPr lang="en-GB" sz="1300">
                <a:solidFill>
                  <a:schemeClr val="dk1"/>
                </a:solidFill>
                <a:latin typeface="Helvetica Neue Light"/>
                <a:ea typeface="Helvetica Neue Light"/>
                <a:cs typeface="Helvetica Neue Light"/>
                <a:sym typeface="Helvetica Neue Light"/>
              </a:rPr>
              <a:t>, que nunca están de más. </a:t>
            </a:r>
            <a:endParaRPr sz="1300">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Durante las clases, emplea los medios de comunicación oficiales para canalizar tus dudas, consultas y/o comentarios: </a:t>
            </a:r>
            <a:r>
              <a:rPr b="1" lang="en-GB" sz="1300">
                <a:solidFill>
                  <a:schemeClr val="dk1"/>
                </a:solidFill>
                <a:latin typeface="Helvetica Neue"/>
                <a:ea typeface="Helvetica Neue"/>
                <a:cs typeface="Helvetica Neue"/>
                <a:sym typeface="Helvetica Neue"/>
              </a:rPr>
              <a:t>chat Zoom público y privado y Slack</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Verifica el estado de la </a:t>
            </a:r>
            <a:r>
              <a:rPr b="1" lang="en-GB" sz="1300">
                <a:solidFill>
                  <a:schemeClr val="dk1"/>
                </a:solidFill>
                <a:latin typeface="Helvetica Neue"/>
                <a:ea typeface="Helvetica Neue"/>
                <a:cs typeface="Helvetica Neue"/>
                <a:sym typeface="Helvetica Neue"/>
              </a:rPr>
              <a:t>cámara y/o el micrófono</a:t>
            </a:r>
            <a:r>
              <a:rPr lang="en-GB" sz="1300">
                <a:solidFill>
                  <a:schemeClr val="dk1"/>
                </a:solidFill>
                <a:latin typeface="Helvetica Neue Light"/>
                <a:ea typeface="Helvetica Neue Light"/>
                <a:cs typeface="Helvetica Neue Light"/>
                <a:sym typeface="Helvetica Neue Light"/>
              </a:rPr>
              <a:t> (on/off) de manera que esto no afecte la dinámica de la clase. </a:t>
            </a:r>
            <a:endParaRPr sz="1300">
              <a:solidFill>
                <a:schemeClr val="dk1"/>
              </a:solidFill>
              <a:latin typeface="Helvetica Neue Light"/>
              <a:ea typeface="Helvetica Neue Light"/>
              <a:cs typeface="Helvetica Neue Light"/>
              <a:sym typeface="Helvetica Neue Light"/>
            </a:endParaRPr>
          </a:p>
        </p:txBody>
      </p:sp>
      <p:pic>
        <p:nvPicPr>
          <p:cNvPr id="186" name="Google Shape;186;p45"/>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187" name="Google Shape;187;p45"/>
          <p:cNvPicPr preferRelativeResize="0"/>
          <p:nvPr/>
        </p:nvPicPr>
        <p:blipFill>
          <a:blip r:embed="rId8">
            <a:alphaModFix/>
          </a:blip>
          <a:stretch>
            <a:fillRect/>
          </a:stretch>
        </p:blipFill>
        <p:spPr>
          <a:xfrm>
            <a:off x="1794288" y="1520699"/>
            <a:ext cx="315025" cy="315050"/>
          </a:xfrm>
          <a:prstGeom prst="rect">
            <a:avLst/>
          </a:prstGeom>
          <a:noFill/>
          <a:ln>
            <a:noFill/>
          </a:ln>
        </p:spPr>
      </p:pic>
      <p:cxnSp>
        <p:nvCxnSpPr>
          <p:cNvPr id="188" name="Google Shape;188;p45"/>
          <p:cNvCxnSpPr>
            <a:stCxn id="182" idx="2"/>
          </p:cNvCxnSpPr>
          <p:nvPr/>
        </p:nvCxnSpPr>
        <p:spPr>
          <a:xfrm flipH="1" rot="-5400000">
            <a:off x="3601900" y="-830350"/>
            <a:ext cx="2566500" cy="7898700"/>
          </a:xfrm>
          <a:prstGeom prst="bentConnector2">
            <a:avLst/>
          </a:prstGeom>
          <a:noFill/>
          <a:ln cap="flat" cmpd="sng" w="19050">
            <a:solidFill>
              <a:srgbClr val="3CEFAB"/>
            </a:solidFill>
            <a:prstDash val="solid"/>
            <a:round/>
            <a:headEnd len="med" w="med" type="none"/>
            <a:tailEnd len="med" w="med" type="none"/>
          </a:ln>
        </p:spPr>
      </p:cxnSp>
      <p:sp>
        <p:nvSpPr>
          <p:cNvPr id="189" name="Google Shape;189;p45"/>
          <p:cNvSpPr/>
          <p:nvPr/>
        </p:nvSpPr>
        <p:spPr>
          <a:xfrm>
            <a:off x="9144000" y="1505150"/>
            <a:ext cx="557400" cy="54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45"/>
          <p:cNvCxnSpPr>
            <a:endCxn id="189" idx="1"/>
          </p:cNvCxnSpPr>
          <p:nvPr/>
        </p:nvCxnSpPr>
        <p:spPr>
          <a:xfrm rot="-5400000">
            <a:off x="7677450" y="2935550"/>
            <a:ext cx="2623500" cy="309600"/>
          </a:xfrm>
          <a:prstGeom prst="bentConnector2">
            <a:avLst/>
          </a:prstGeom>
          <a:noFill/>
          <a:ln cap="flat" cmpd="sng" w="19050">
            <a:solidFill>
              <a:srgbClr val="3CEFAB"/>
            </a:solidFill>
            <a:prstDash val="solid"/>
            <a:round/>
            <a:headEnd len="med" w="med" type="none"/>
            <a:tailEnd len="med" w="med"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0"/>
          <p:cNvSpPr txBox="1"/>
          <p:nvPr/>
        </p:nvSpPr>
        <p:spPr>
          <a:xfrm>
            <a:off x="4973875" y="1494275"/>
            <a:ext cx="3780600" cy="289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la pantalla del navegador, el usuario verá una ventana sobre la web que muestra un mensaje.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valor que mostramos al </a:t>
            </a:r>
            <a:r>
              <a:rPr lang="en-GB" sz="2000">
                <a:solidFill>
                  <a:schemeClr val="dk1"/>
                </a:solidFill>
                <a:highlight>
                  <a:srgbClr val="FFFFFF"/>
                </a:highlight>
                <a:latin typeface="Helvetica Neue Light"/>
                <a:ea typeface="Helvetica Neue Light"/>
                <a:cs typeface="Helvetica Neue Light"/>
                <a:sym typeface="Helvetica Neue Light"/>
              </a:rPr>
              <a:t>usuario</a:t>
            </a:r>
            <a:r>
              <a:rPr lang="en-GB" sz="2000">
                <a:solidFill>
                  <a:schemeClr val="dk1"/>
                </a:solidFill>
                <a:highlight>
                  <a:srgbClr val="FFFFFF"/>
                </a:highlight>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como un resultado </a:t>
            </a:r>
            <a:r>
              <a:rPr lang="en-GB" sz="2000">
                <a:solidFill>
                  <a:schemeClr val="dk1"/>
                </a:solidFill>
                <a:highlight>
                  <a:srgbClr val="FFFFFF"/>
                </a:highlight>
                <a:latin typeface="Helvetica Neue Light"/>
                <a:ea typeface="Helvetica Neue Light"/>
                <a:cs typeface="Helvetica Neue Light"/>
                <a:sym typeface="Helvetica Neue Light"/>
              </a:rPr>
              <a:t>se lo conoce por el término de </a:t>
            </a:r>
            <a:r>
              <a:rPr b="1" i="1" lang="en-GB" sz="2000">
                <a:solidFill>
                  <a:schemeClr val="dk1"/>
                </a:solidFill>
                <a:highlight>
                  <a:srgbClr val="FFFFFF"/>
                </a:highlight>
                <a:latin typeface="Helvetica Neue"/>
                <a:ea typeface="Helvetica Neue"/>
                <a:cs typeface="Helvetica Neue"/>
                <a:sym typeface="Helvetica Neue"/>
              </a:rPr>
              <a:t>salida</a:t>
            </a:r>
            <a:r>
              <a:rPr b="1" i="1" lang="en-GB" sz="2000">
                <a:solidFill>
                  <a:schemeClr val="dk1"/>
                </a:solidFill>
                <a:highlight>
                  <a:srgbClr val="FFFFFF"/>
                </a:highlight>
                <a:latin typeface="Helvetica Neue"/>
                <a:ea typeface="Helvetica Neue"/>
                <a:cs typeface="Helvetica Neue"/>
                <a:sym typeface="Helvetica Neue"/>
              </a:rPr>
              <a:t>.</a:t>
            </a:r>
            <a:endParaRPr b="1" i="1" sz="2000">
              <a:solidFill>
                <a:schemeClr val="dk1"/>
              </a:solidFill>
              <a:highlight>
                <a:srgbClr val="FFFFFF"/>
              </a:highlight>
              <a:latin typeface="Helvetica Neue"/>
              <a:ea typeface="Helvetica Neue"/>
              <a:cs typeface="Helvetica Neue"/>
              <a:sym typeface="Helvetica Neue"/>
            </a:endParaRPr>
          </a:p>
        </p:txBody>
      </p:sp>
      <p:sp>
        <p:nvSpPr>
          <p:cNvPr id="612" name="Google Shape;612;p90"/>
          <p:cNvSpPr txBox="1"/>
          <p:nvPr/>
        </p:nvSpPr>
        <p:spPr>
          <a:xfrm>
            <a:off x="5587675" y="829550"/>
            <a:ext cx="25530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DE ALERT </a:t>
            </a:r>
            <a:endParaRPr i="1" sz="2600">
              <a:latin typeface="Anton"/>
              <a:ea typeface="Anton"/>
              <a:cs typeface="Anton"/>
              <a:sym typeface="Anton"/>
            </a:endParaRPr>
          </a:p>
        </p:txBody>
      </p:sp>
      <p:pic>
        <p:nvPicPr>
          <p:cNvPr id="613" name="Google Shape;613;p9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14" name="Google Shape;614;p90"/>
          <p:cNvPicPr preferRelativeResize="0"/>
          <p:nvPr/>
        </p:nvPicPr>
        <p:blipFill>
          <a:blip r:embed="rId4">
            <a:alphaModFix/>
          </a:blip>
          <a:stretch>
            <a:fillRect/>
          </a:stretch>
        </p:blipFill>
        <p:spPr>
          <a:xfrm>
            <a:off x="71575" y="2159175"/>
            <a:ext cx="4902300" cy="13728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8" name="Shape 618"/>
        <p:cNvGrpSpPr/>
        <p:nvPr/>
      </p:nvGrpSpPr>
      <p:grpSpPr>
        <a:xfrm>
          <a:off x="0" y="0"/>
          <a:ext cx="0" cy="0"/>
          <a:chOff x="0" y="0"/>
          <a:chExt cx="0" cy="0"/>
        </a:xfrm>
      </p:grpSpPr>
      <p:sp>
        <p:nvSpPr>
          <p:cNvPr id="619" name="Google Shape;619;p91"/>
          <p:cNvSpPr txBox="1"/>
          <p:nvPr/>
        </p:nvSpPr>
        <p:spPr>
          <a:xfrm>
            <a:off x="884400" y="223075"/>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DE SCRIPT COMPLETO</a:t>
            </a:r>
            <a:endParaRPr i="1" sz="4000">
              <a:latin typeface="Anton"/>
              <a:ea typeface="Anton"/>
              <a:cs typeface="Anton"/>
              <a:sym typeface="Anton"/>
            </a:endParaRPr>
          </a:p>
        </p:txBody>
      </p:sp>
      <p:sp>
        <p:nvSpPr>
          <p:cNvPr id="620" name="Google Shape;620;p91"/>
          <p:cNvSpPr txBox="1"/>
          <p:nvPr/>
        </p:nvSpPr>
        <p:spPr>
          <a:xfrm>
            <a:off x="585900" y="1022425"/>
            <a:ext cx="7972200" cy="59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Este es un ejemplo de un Script JS corriendo en un archivo HTML.</a:t>
            </a:r>
            <a:endParaRPr sz="2000">
              <a:latin typeface="Helvetica Neue Light"/>
              <a:ea typeface="Helvetica Neue Light"/>
              <a:cs typeface="Helvetica Neue Light"/>
              <a:sym typeface="Helvetica Neue Light"/>
            </a:endParaRPr>
          </a:p>
        </p:txBody>
      </p:sp>
      <p:sp>
        <p:nvSpPr>
          <p:cNvPr id="621" name="Google Shape;621;p91"/>
          <p:cNvSpPr txBox="1"/>
          <p:nvPr/>
        </p:nvSpPr>
        <p:spPr>
          <a:xfrm>
            <a:off x="1015900" y="1548250"/>
            <a:ext cx="7375200" cy="344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DOCTYPE</a:t>
            </a:r>
            <a:r>
              <a:rPr lang="en-GB" sz="1500">
                <a:solidFill>
                  <a:srgbClr val="F8F8F2"/>
                </a:solidFill>
                <a:latin typeface="Consolas"/>
                <a:ea typeface="Consolas"/>
                <a:cs typeface="Consolas"/>
                <a:sym typeface="Consolas"/>
              </a:rPr>
              <a:t> </a:t>
            </a:r>
            <a:r>
              <a:rPr i="1" lang="en-GB" sz="1500">
                <a:solidFill>
                  <a:srgbClr val="50FA7B"/>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head</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title</a:t>
            </a:r>
            <a:r>
              <a:rPr lang="en-GB" sz="1500">
                <a:solidFill>
                  <a:srgbClr val="F8F8F2"/>
                </a:solidFill>
                <a:latin typeface="Consolas"/>
                <a:ea typeface="Consolas"/>
                <a:cs typeface="Consolas"/>
                <a:sym typeface="Consolas"/>
              </a:rPr>
              <a:t>&gt;Mi primer App - CoderHouse&lt;/</a:t>
            </a:r>
            <a:r>
              <a:rPr lang="en-GB" sz="1500">
                <a:solidFill>
                  <a:srgbClr val="FF79C6"/>
                </a:solidFill>
                <a:latin typeface="Consolas"/>
                <a:ea typeface="Consolas"/>
                <a:cs typeface="Consolas"/>
                <a:sym typeface="Consolas"/>
              </a:rPr>
              <a:t>title</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entrada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50FA7B"/>
                </a:solidFill>
                <a:latin typeface="Consolas"/>
                <a:ea typeface="Consolas"/>
                <a:cs typeface="Consolas"/>
                <a:sym typeface="Consolas"/>
              </a:rPr>
              <a:t>prompt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Ingresar una letra</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salida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entrada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ingresada</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50FA7B"/>
                </a:solidFill>
                <a:latin typeface="Consolas"/>
                <a:ea typeface="Consolas"/>
                <a:cs typeface="Consolas"/>
                <a:sym typeface="Consolas"/>
              </a:rPr>
              <a:t>alert</a:t>
            </a:r>
            <a:r>
              <a:rPr lang="en-GB" sz="1500">
                <a:solidFill>
                  <a:srgbClr val="F8F8F2"/>
                </a:solidFill>
                <a:latin typeface="Consolas"/>
                <a:ea typeface="Consolas"/>
                <a:cs typeface="Consolas"/>
                <a:sym typeface="Consolas"/>
              </a:rPr>
              <a:t>(salida);</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head</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body</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h2</a:t>
            </a:r>
            <a:r>
              <a:rPr lang="en-GB" sz="1500">
                <a:solidFill>
                  <a:srgbClr val="F8F8F2"/>
                </a:solidFill>
                <a:latin typeface="Consolas"/>
                <a:ea typeface="Consolas"/>
                <a:cs typeface="Consolas"/>
                <a:sym typeface="Consolas"/>
              </a:rPr>
              <a:t>&gt;Esta página contiene una app&lt;/</a:t>
            </a:r>
            <a:r>
              <a:rPr lang="en-GB" sz="1500">
                <a:solidFill>
                  <a:srgbClr val="FF79C6"/>
                </a:solidFill>
                <a:latin typeface="Consolas"/>
                <a:ea typeface="Consolas"/>
                <a:cs typeface="Consolas"/>
                <a:sym typeface="Consolas"/>
              </a:rPr>
              <a:t>h2</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body</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pic>
        <p:nvPicPr>
          <p:cNvPr id="622" name="Google Shape;622;p9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9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28" name="Google Shape;628;p92"/>
          <p:cNvPicPr preferRelativeResize="0"/>
          <p:nvPr/>
        </p:nvPicPr>
        <p:blipFill>
          <a:blip r:embed="rId4">
            <a:alphaModFix/>
          </a:blip>
          <a:stretch>
            <a:fillRect/>
          </a:stretch>
        </p:blipFill>
        <p:spPr>
          <a:xfrm>
            <a:off x="3724275" y="390550"/>
            <a:ext cx="5219700" cy="2019300"/>
          </a:xfrm>
          <a:prstGeom prst="rect">
            <a:avLst/>
          </a:prstGeom>
          <a:noFill/>
          <a:ln>
            <a:noFill/>
          </a:ln>
          <a:effectLst>
            <a:outerShdw blurRad="57150" rotWithShape="0" algn="bl" dir="5400000" dist="19050">
              <a:srgbClr val="000000">
                <a:alpha val="50000"/>
              </a:srgbClr>
            </a:outerShdw>
          </a:effectLst>
        </p:spPr>
      </p:pic>
      <p:pic>
        <p:nvPicPr>
          <p:cNvPr id="629" name="Google Shape;629;p92"/>
          <p:cNvPicPr preferRelativeResize="0"/>
          <p:nvPr/>
        </p:nvPicPr>
        <p:blipFill>
          <a:blip r:embed="rId5">
            <a:alphaModFix/>
          </a:blip>
          <a:stretch>
            <a:fillRect/>
          </a:stretch>
        </p:blipFill>
        <p:spPr>
          <a:xfrm>
            <a:off x="3705225" y="2859875"/>
            <a:ext cx="5257800" cy="1485900"/>
          </a:xfrm>
          <a:prstGeom prst="rect">
            <a:avLst/>
          </a:prstGeom>
          <a:noFill/>
          <a:ln>
            <a:noFill/>
          </a:ln>
          <a:effectLst>
            <a:outerShdw blurRad="57150" rotWithShape="0" algn="bl" dir="5400000" dist="19050">
              <a:srgbClr val="000000">
                <a:alpha val="50000"/>
              </a:srgbClr>
            </a:outerShdw>
          </a:effectLst>
        </p:spPr>
      </p:pic>
      <p:sp>
        <p:nvSpPr>
          <p:cNvPr id="630" name="Google Shape;630;p92"/>
          <p:cNvSpPr txBox="1"/>
          <p:nvPr/>
        </p:nvSpPr>
        <p:spPr>
          <a:xfrm>
            <a:off x="128025" y="1015225"/>
            <a:ext cx="27165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Si ingreso “A”...</a:t>
            </a:r>
            <a:endParaRPr i="1" sz="2600">
              <a:latin typeface="Anton"/>
              <a:ea typeface="Anton"/>
              <a:cs typeface="Anton"/>
              <a:sym typeface="Anton"/>
            </a:endParaRPr>
          </a:p>
        </p:txBody>
      </p:sp>
      <p:sp>
        <p:nvSpPr>
          <p:cNvPr id="631" name="Google Shape;631;p92"/>
          <p:cNvSpPr/>
          <p:nvPr/>
        </p:nvSpPr>
        <p:spPr>
          <a:xfrm>
            <a:off x="2844450" y="1132675"/>
            <a:ext cx="702300" cy="249900"/>
          </a:xfrm>
          <a:prstGeom prst="rightArrow">
            <a:avLst>
              <a:gd fmla="val 50000" name="adj1"/>
              <a:gd fmla="val 50000" name="adj2"/>
            </a:avLst>
          </a:prstGeom>
          <a:solidFill>
            <a:srgbClr val="8215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2"/>
          <p:cNvSpPr/>
          <p:nvPr/>
        </p:nvSpPr>
        <p:spPr>
          <a:xfrm>
            <a:off x="2844450" y="3321050"/>
            <a:ext cx="702300" cy="249900"/>
          </a:xfrm>
          <a:prstGeom prst="rightArrow">
            <a:avLst>
              <a:gd fmla="val 50000" name="adj1"/>
              <a:gd fmla="val 50000" name="adj2"/>
            </a:avLst>
          </a:prstGeom>
          <a:solidFill>
            <a:srgbClr val="8215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2"/>
          <p:cNvSpPr txBox="1"/>
          <p:nvPr/>
        </p:nvSpPr>
        <p:spPr>
          <a:xfrm>
            <a:off x="128025" y="3203600"/>
            <a:ext cx="27165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Obtengo...</a:t>
            </a:r>
            <a:endParaRPr i="1" sz="2600">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37" name="Shape 637"/>
        <p:cNvGrpSpPr/>
        <p:nvPr/>
      </p:nvGrpSpPr>
      <p:grpSpPr>
        <a:xfrm>
          <a:off x="0" y="0"/>
          <a:ext cx="0" cy="0"/>
          <a:chOff x="0" y="0"/>
          <a:chExt cx="0" cy="0"/>
        </a:xfrm>
      </p:grpSpPr>
      <p:sp>
        <p:nvSpPr>
          <p:cNvPr id="638" name="Google Shape;638;p93"/>
          <p:cNvSpPr txBox="1"/>
          <p:nvPr/>
        </p:nvSpPr>
        <p:spPr>
          <a:xfrm>
            <a:off x="1398000" y="11640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¡HANDS ON!</a:t>
            </a:r>
            <a:endParaRPr b="0" i="1" sz="3600" u="none" cap="none" strike="noStrike">
              <a:solidFill>
                <a:srgbClr val="121212"/>
              </a:solidFill>
              <a:latin typeface="Anton"/>
              <a:ea typeface="Anton"/>
              <a:cs typeface="Anton"/>
              <a:sym typeface="Anton"/>
            </a:endParaRPr>
          </a:p>
        </p:txBody>
      </p:sp>
      <p:pic>
        <p:nvPicPr>
          <p:cNvPr id="639" name="Google Shape;639;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40" name="Google Shape;640;p93"/>
          <p:cNvPicPr preferRelativeResize="0"/>
          <p:nvPr/>
        </p:nvPicPr>
        <p:blipFill>
          <a:blip r:embed="rId4">
            <a:alphaModFix/>
          </a:blip>
          <a:stretch>
            <a:fillRect/>
          </a:stretch>
        </p:blipFill>
        <p:spPr>
          <a:xfrm>
            <a:off x="2757725" y="1974025"/>
            <a:ext cx="3222720" cy="2685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4" name="Shape 644"/>
        <p:cNvGrpSpPr/>
        <p:nvPr/>
      </p:nvGrpSpPr>
      <p:grpSpPr>
        <a:xfrm>
          <a:off x="0" y="0"/>
          <a:ext cx="0" cy="0"/>
          <a:chOff x="0" y="0"/>
          <a:chExt cx="0" cy="0"/>
        </a:xfrm>
      </p:grpSpPr>
      <p:sp>
        <p:nvSpPr>
          <p:cNvPr id="645" name="Google Shape;645;p94"/>
          <p:cNvSpPr txBox="1"/>
          <p:nvPr/>
        </p:nvSpPr>
        <p:spPr>
          <a:xfrm>
            <a:off x="852188" y="14799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000">
                <a:solidFill>
                  <a:srgbClr val="EEFF41"/>
                </a:solidFill>
                <a:latin typeface="Anton"/>
                <a:ea typeface="Anton"/>
                <a:cs typeface="Anton"/>
                <a:sym typeface="Anton"/>
              </a:rPr>
              <a:t>ACTIVIDAD EN CLASE</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n-GB" sz="1800">
                <a:solidFill>
                  <a:schemeClr val="lt1"/>
                </a:solidFill>
                <a:latin typeface="Helvetica Neue Light"/>
                <a:ea typeface="Helvetica Neue Light"/>
                <a:cs typeface="Helvetica Neue Light"/>
                <a:sym typeface="Helvetica Neue Light"/>
              </a:rPr>
              <a:t>¡Llevemos lo visto hasta el momento a la acción!</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i="1" lang="en-GB" sz="1800">
                <a:solidFill>
                  <a:schemeClr val="lt1"/>
                </a:solidFill>
                <a:latin typeface="Helvetica Neue Light"/>
                <a:ea typeface="Helvetica Neue Light"/>
                <a:cs typeface="Helvetica Neue Light"/>
                <a:sym typeface="Helvetica Neue Light"/>
              </a:rPr>
              <a:t>Les proponemos que en salas de zoom lideradas por su tutor/a puedan realizar la siguiente actividad.</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b="1" i="1" lang="en-GB" sz="1800">
                <a:solidFill>
                  <a:schemeClr val="lt1"/>
                </a:solidFill>
                <a:latin typeface="Helvetica Neue"/>
                <a:ea typeface="Helvetica Neue"/>
                <a:cs typeface="Helvetica Neue"/>
                <a:sym typeface="Helvetica Neue"/>
              </a:rPr>
              <a:t>Tiempo estimado 25/30 minutos</a:t>
            </a:r>
            <a:endParaRPr b="1" i="1" sz="1800">
              <a:solidFill>
                <a:schemeClr val="lt1"/>
              </a:solidFill>
              <a:latin typeface="Helvetica Neue"/>
              <a:ea typeface="Helvetica Neue"/>
              <a:cs typeface="Helvetica Neue"/>
              <a:sym typeface="Helvetica Neue"/>
            </a:endParaRPr>
          </a:p>
        </p:txBody>
      </p:sp>
      <p:pic>
        <p:nvPicPr>
          <p:cNvPr id="646" name="Google Shape;646;p94"/>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5"/>
          <p:cNvSpPr txBox="1"/>
          <p:nvPr/>
        </p:nvSpPr>
        <p:spPr>
          <a:xfrm>
            <a:off x="1282650" y="2520825"/>
            <a:ext cx="65787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CREAR UN ALGORITMO JS SIMPLE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652" name="Google Shape;652;p95"/>
          <p:cNvSpPr txBox="1"/>
          <p:nvPr/>
        </p:nvSpPr>
        <p:spPr>
          <a:xfrm>
            <a:off x="938100" y="36623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Crea un script en JS que le solicite al usuario ingresar datos y luego, mediante JavaScript, realiza operaciones sobre los mismos.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53" name="Google Shape;653;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4" name="Google Shape;654;p95"/>
          <p:cNvSpPr txBox="1"/>
          <p:nvPr/>
        </p:nvSpPr>
        <p:spPr>
          <a:xfrm>
            <a:off x="-510325" y="158467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95"/>
          <p:cNvPicPr preferRelativeResize="0"/>
          <p:nvPr/>
        </p:nvPicPr>
        <p:blipFill rotWithShape="1">
          <a:blip r:embed="rId4">
            <a:alphaModFix/>
          </a:blip>
          <a:srcRect b="0" l="0" r="0" t="0"/>
          <a:stretch/>
        </p:blipFill>
        <p:spPr>
          <a:xfrm>
            <a:off x="3882275" y="843824"/>
            <a:ext cx="1379450" cy="1379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graphicFrame>
        <p:nvGraphicFramePr>
          <p:cNvPr id="660" name="Google Shape;660;p96"/>
          <p:cNvGraphicFramePr/>
          <p:nvPr/>
        </p:nvGraphicFramePr>
        <p:xfrm>
          <a:off x="153263" y="344100"/>
          <a:ext cx="3000000" cy="3000000"/>
        </p:xfrm>
        <a:graphic>
          <a:graphicData uri="http://schemas.openxmlformats.org/drawingml/2006/table">
            <a:tbl>
              <a:tblPr>
                <a:noFill/>
                <a:tableStyleId>{23453109-E012-4AE3-9F16-6E1911D61CC5}</a:tableStyleId>
              </a:tblPr>
              <a:tblGrid>
                <a:gridCol w="2945825"/>
                <a:gridCol w="3822275"/>
                <a:gridCol w="2069375"/>
              </a:tblGrid>
              <a:tr h="670500">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CREAR UN ALGORITMO JS SIMPLE</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89D2"/>
                    </a:solidFill>
                  </a:tcPr>
                </a:tc>
                <a:tc hMerge="1"/>
                <a:tc hMerge="1"/>
              </a:tr>
              <a:tr h="1522875">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Código fuente en archivo JavaScript, formato </a:t>
                      </a:r>
                      <a:r>
                        <a:rPr i="1" lang="en-GB" sz="1600">
                          <a:solidFill>
                            <a:schemeClr val="dk1"/>
                          </a:solidFill>
                          <a:latin typeface="Helvetica Neue Light"/>
                          <a:ea typeface="Helvetica Neue Light"/>
                          <a:cs typeface="Helvetica Neue Light"/>
                          <a:sym typeface="Helvetica Neue Light"/>
                        </a:rPr>
                        <a:t>.js</a:t>
                      </a:r>
                      <a:r>
                        <a:rPr lang="en-GB" sz="1600">
                          <a:solidFill>
                            <a:schemeClr val="dk1"/>
                          </a:solidFill>
                          <a:latin typeface="Helvetica Neue Light"/>
                          <a:ea typeface="Helvetica Neue Light"/>
                          <a:cs typeface="Helvetica Neue Light"/>
                          <a:sym typeface="Helvetica Neue Light"/>
                        </a:rPr>
                        <a:t>, vinculado al archivo HTML correspondiente.</a:t>
                      </a:r>
                      <a:endParaRPr sz="1600" u="none" cap="none" strike="noStrike">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Usamos prompt() para solicitar datos al usuario y console.log() o alert() para mostrar el resultado de las operaciones realizadas con esos datos. Si vas a sumar una entrada, tené en cuenta que tenés que parsearla antes. Usando parseInt() o parseFloat()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200925">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endParaRPr b="1" sz="200" u="none" cap="none" strike="noStrike">
                        <a:solidFill>
                          <a:srgbClr val="4D5156"/>
                        </a:solidFill>
                      </a:endParaRPr>
                    </a:p>
                    <a:p>
                      <a:pPr indent="0" lvl="0" marL="0" marR="0" rtl="0" algn="l">
                        <a:lnSpc>
                          <a:spcPct val="100000"/>
                        </a:lnSpc>
                        <a:spcBef>
                          <a:spcPts val="0"/>
                        </a:spcBef>
                        <a:spcAft>
                          <a:spcPts val="0"/>
                        </a:spcAft>
                        <a:buClr>
                          <a:srgbClr val="000000"/>
                        </a:buClr>
                        <a:buSzPts val="200"/>
                        <a:buFont typeface="Arial"/>
                        <a:buNone/>
                      </a:pPr>
                      <a:r>
                        <a:t/>
                      </a:r>
                      <a:endParaRPr b="1" sz="1700"/>
                    </a:p>
                    <a:p>
                      <a:pPr indent="0" lvl="0" marL="0" marR="0" rtl="0" algn="l">
                        <a:lnSpc>
                          <a:spcPct val="100000"/>
                        </a:lnSpc>
                        <a:spcBef>
                          <a:spcPts val="0"/>
                        </a:spcBef>
                        <a:spcAft>
                          <a:spcPts val="0"/>
                        </a:spcAft>
                        <a:buClr>
                          <a:srgbClr val="000000"/>
                        </a:buClr>
                        <a:buSzPts val="200"/>
                        <a:buFont typeface="Arial"/>
                        <a:buNone/>
                      </a:pP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700">
                          <a:solidFill>
                            <a:schemeClr val="dk1"/>
                          </a:solidFill>
                          <a:latin typeface="Helvetica Neue Light"/>
                          <a:ea typeface="Helvetica Neue Light"/>
                          <a:cs typeface="Helvetica Neue Light"/>
                          <a:sym typeface="Helvetica Neue Light"/>
                        </a:rPr>
                        <a:t>Crea un script en JS que le solicite al usuario ingresar mínimo 1(un) dato.</a:t>
                      </a:r>
                      <a:endParaRPr sz="1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
                        <a:buFont typeface="Arial"/>
                        <a:buNone/>
                      </a:pPr>
                      <a:r>
                        <a:rPr lang="en-GB" sz="1700">
                          <a:solidFill>
                            <a:schemeClr val="dk1"/>
                          </a:solidFill>
                          <a:latin typeface="Helvetica Neue Light"/>
                          <a:ea typeface="Helvetica Neue Light"/>
                          <a:cs typeface="Helvetica Neue Light"/>
                          <a:sym typeface="Helvetica Neue Light"/>
                        </a:rPr>
                        <a:t> Luego, con JavaScript, realiza operaciones matemáticas o de concatenación sobre las entradas teniendo en cuenta el tipo de dato. Al finalizar mostrar el resultados con alert() o console.log()</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61" name="Google Shape;661;p96"/>
          <p:cNvPicPr preferRelativeResize="0"/>
          <p:nvPr/>
        </p:nvPicPr>
        <p:blipFill rotWithShape="1">
          <a:blip r:embed="rId3">
            <a:alphaModFix/>
          </a:blip>
          <a:srcRect b="0" l="0" r="0" t="0"/>
          <a:stretch/>
        </p:blipFill>
        <p:spPr>
          <a:xfrm>
            <a:off x="7621175" y="4553600"/>
            <a:ext cx="1186526" cy="330675"/>
          </a:xfrm>
          <a:prstGeom prst="rect">
            <a:avLst/>
          </a:prstGeom>
          <a:noFill/>
          <a:ln>
            <a:noFill/>
          </a:ln>
        </p:spPr>
      </p:pic>
      <p:pic>
        <p:nvPicPr>
          <p:cNvPr id="662" name="Google Shape;662;p96"/>
          <p:cNvPicPr preferRelativeResize="0"/>
          <p:nvPr/>
        </p:nvPicPr>
        <p:blipFill rotWithShape="1">
          <a:blip r:embed="rId4">
            <a:alphaModFix/>
          </a:blip>
          <a:srcRect b="0" l="0" r="0" t="0"/>
          <a:stretch/>
        </p:blipFill>
        <p:spPr>
          <a:xfrm>
            <a:off x="7303775" y="1139274"/>
            <a:ext cx="1379450" cy="1379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graphicFrame>
        <p:nvGraphicFramePr>
          <p:cNvPr id="667" name="Google Shape;667;p97"/>
          <p:cNvGraphicFramePr/>
          <p:nvPr/>
        </p:nvGraphicFramePr>
        <p:xfrm>
          <a:off x="153263" y="344100"/>
          <a:ext cx="3000000" cy="3000000"/>
        </p:xfrm>
        <a:graphic>
          <a:graphicData uri="http://schemas.openxmlformats.org/drawingml/2006/table">
            <a:tbl>
              <a:tblPr>
                <a:noFill/>
                <a:tableStyleId>{23453109-E012-4AE3-9F16-6E1911D61CC5}</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CREAR UN ALGORITMO JS SIMPLE</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89D2"/>
                    </a:solidFill>
                  </a:tcPr>
                </a:tc>
                <a:tc hMerge="1"/>
                <a:tc hMerge="1"/>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a:t>Elegir un tipo de pedido. Por ejemplo:</a:t>
                      </a:r>
                      <a:endParaRPr b="1" sz="1700" u="none" cap="none" strike="noStrike"/>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nombre mediante prompt y mostrarlo en consola junto con algún texto de saludo. Ejemplo:  ¡Hola, Juan!</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un número mediante prompt, parsearlo, sumarlo a otro que se encuentre almacenado en una variable y luego mostrar el resultado en consola.</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un texto mediante prompt, luego otro, concatenarlos y mostrarlo en un alerta.</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68" name="Google Shape;668;p97"/>
          <p:cNvPicPr preferRelativeResize="0"/>
          <p:nvPr/>
        </p:nvPicPr>
        <p:blipFill rotWithShape="1">
          <a:blip r:embed="rId3">
            <a:alphaModFix/>
          </a:blip>
          <a:srcRect b="0" l="0" r="0" t="0"/>
          <a:stretch/>
        </p:blipFill>
        <p:spPr>
          <a:xfrm>
            <a:off x="7621175" y="455360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2" name="Shape 672"/>
        <p:cNvGrpSpPr/>
        <p:nvPr/>
      </p:nvGrpSpPr>
      <p:grpSpPr>
        <a:xfrm>
          <a:off x="0" y="0"/>
          <a:ext cx="0" cy="0"/>
          <a:chOff x="0" y="0"/>
          <a:chExt cx="0" cy="0"/>
        </a:xfrm>
      </p:grpSpPr>
      <p:sp>
        <p:nvSpPr>
          <p:cNvPr id="673" name="Google Shape;673;p98"/>
          <p:cNvSpPr txBox="1"/>
          <p:nvPr/>
        </p:nvSpPr>
        <p:spPr>
          <a:xfrm>
            <a:off x="852188" y="14799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000">
                <a:solidFill>
                  <a:srgbClr val="EEFF41"/>
                </a:solidFill>
                <a:latin typeface="Anton"/>
                <a:ea typeface="Anton"/>
                <a:cs typeface="Anton"/>
                <a:sym typeface="Anton"/>
              </a:rPr>
              <a:t>ACTIVIDAD EN CLASE</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n-GB" sz="1800">
                <a:solidFill>
                  <a:schemeClr val="lt1"/>
                </a:solidFill>
                <a:latin typeface="Helvetica Neue Light"/>
                <a:ea typeface="Helvetica Neue Light"/>
                <a:cs typeface="Helvetica Neue Light"/>
                <a:sym typeface="Helvetica Neue Light"/>
              </a:rPr>
              <a:t>Puesta en común del ejercicio</a:t>
            </a:r>
            <a:endParaRPr i="1" sz="18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i="1" sz="1800">
              <a:solidFill>
                <a:schemeClr val="lt1"/>
              </a:solidFill>
              <a:latin typeface="Helvetica Neue"/>
              <a:ea typeface="Helvetica Neue"/>
              <a:cs typeface="Helvetica Neue"/>
              <a:sym typeface="Helvetica Neue"/>
            </a:endParaRPr>
          </a:p>
        </p:txBody>
      </p:sp>
      <p:pic>
        <p:nvPicPr>
          <p:cNvPr id="674" name="Google Shape;674;p98"/>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8" name="Shape 678"/>
        <p:cNvGrpSpPr/>
        <p:nvPr/>
      </p:nvGrpSpPr>
      <p:grpSpPr>
        <a:xfrm>
          <a:off x="0" y="0"/>
          <a:ext cx="0" cy="0"/>
          <a:chOff x="0" y="0"/>
          <a:chExt cx="0" cy="0"/>
        </a:xfrm>
      </p:grpSpPr>
      <p:sp>
        <p:nvSpPr>
          <p:cNvPr id="679" name="Google Shape;679;p9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80" name="Google Shape;680;p9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cxnSp>
        <p:nvCxnSpPr>
          <p:cNvPr id="195" name="Google Shape;195;p46"/>
          <p:cNvCxnSpPr>
            <a:stCxn id="196" idx="2"/>
          </p:cNvCxnSpPr>
          <p:nvPr/>
        </p:nvCxnSpPr>
        <p:spPr>
          <a:xfrm flipH="1" rot="-5400000">
            <a:off x="4073800" y="-1257150"/>
            <a:ext cx="1615500" cy="7891500"/>
          </a:xfrm>
          <a:prstGeom prst="bentConnector2">
            <a:avLst/>
          </a:prstGeom>
          <a:noFill/>
          <a:ln cap="flat" cmpd="sng" w="19050">
            <a:solidFill>
              <a:schemeClr val="accent6"/>
            </a:solidFill>
            <a:prstDash val="solid"/>
            <a:round/>
            <a:headEnd len="med" w="med" type="none"/>
            <a:tailEnd len="med" w="med" type="none"/>
          </a:ln>
        </p:spPr>
      </p:cxnSp>
      <p:sp>
        <p:nvSpPr>
          <p:cNvPr id="197" name="Google Shape;197;p46"/>
          <p:cNvSpPr txBox="1"/>
          <p:nvPr/>
        </p:nvSpPr>
        <p:spPr>
          <a:xfrm>
            <a:off x="2146650" y="1475600"/>
            <a:ext cx="6273600" cy="15855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Encuentra tu espacio y crea el momento oportuno para </a:t>
            </a:r>
            <a:r>
              <a:rPr b="1" lang="en-GB" sz="1300">
                <a:solidFill>
                  <a:schemeClr val="dk1"/>
                </a:solidFill>
                <a:latin typeface="Helvetica Neue"/>
                <a:ea typeface="Helvetica Neue"/>
                <a:cs typeface="Helvetica Neue"/>
                <a:sym typeface="Helvetica Neue"/>
              </a:rPr>
              <a:t>disfrutar de aprender</a:t>
            </a:r>
            <a:r>
              <a:rPr lang="en-GB" sz="1300">
                <a:solidFill>
                  <a:schemeClr val="dk1"/>
                </a:solidFill>
                <a:latin typeface="Helvetica Neue Light"/>
                <a:ea typeface="Helvetica Neue Light"/>
                <a:cs typeface="Helvetica Neue Light"/>
                <a:sym typeface="Helvetica Neue Light"/>
              </a:rPr>
              <a:t>. </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Evita dispositivos y aplicaciones que puedan </a:t>
            </a:r>
            <a:r>
              <a:rPr b="1" lang="en-GB" sz="1300">
                <a:solidFill>
                  <a:schemeClr val="dk1"/>
                </a:solidFill>
                <a:latin typeface="Helvetica Neue"/>
                <a:ea typeface="Helvetica Neue"/>
                <a:cs typeface="Helvetica Neue"/>
                <a:sym typeface="Helvetica Neue"/>
              </a:rPr>
              <a:t>robar tu atención</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Mantén la </a:t>
            </a:r>
            <a:r>
              <a:rPr b="1" lang="en-GB" sz="1300">
                <a:solidFill>
                  <a:schemeClr val="dk1"/>
                </a:solidFill>
                <a:latin typeface="Helvetica Neue"/>
                <a:ea typeface="Helvetica Neue"/>
                <a:cs typeface="Helvetica Neue"/>
                <a:sym typeface="Helvetica Neue"/>
              </a:rPr>
              <a:t>mente abierta y flexible</a:t>
            </a:r>
            <a:r>
              <a:rPr lang="en-GB" sz="1300">
                <a:solidFill>
                  <a:schemeClr val="dk1"/>
                </a:solidFill>
                <a:latin typeface="Helvetica Neue Light"/>
                <a:ea typeface="Helvetica Neue Light"/>
                <a:cs typeface="Helvetica Neue Light"/>
                <a:sym typeface="Helvetica Neue Light"/>
              </a:rPr>
              <a:t>; los prejuicios y paradigmas no están invitados</a:t>
            </a:r>
            <a:r>
              <a:rPr lang="en-GB" sz="1300">
                <a:solidFill>
                  <a:schemeClr val="dk1"/>
                </a:solidFill>
                <a:latin typeface="Calibri"/>
                <a:ea typeface="Calibri"/>
                <a:cs typeface="Calibri"/>
                <a:sym typeface="Calibri"/>
              </a:rPr>
              <a:t>.</a:t>
            </a:r>
            <a:endParaRPr sz="1300">
              <a:solidFill>
                <a:schemeClr val="dk1"/>
              </a:solidFill>
              <a:latin typeface="Helvetica Neue Light"/>
              <a:ea typeface="Helvetica Neue Light"/>
              <a:cs typeface="Helvetica Neue Light"/>
              <a:sym typeface="Helvetica Neue Light"/>
            </a:endParaRPr>
          </a:p>
        </p:txBody>
      </p:sp>
      <p:pic>
        <p:nvPicPr>
          <p:cNvPr id="198" name="Google Shape;198;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6" name="Google Shape;196;p46"/>
          <p:cNvSpPr/>
          <p:nvPr/>
        </p:nvSpPr>
        <p:spPr>
          <a:xfrm>
            <a:off x="-75200" y="1550250"/>
            <a:ext cx="2022000" cy="3306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Distractores</a:t>
            </a:r>
            <a:r>
              <a:rPr b="1" i="1" lang="en-GB" sz="1500"/>
              <a:t>:</a:t>
            </a:r>
            <a:endParaRPr b="1" i="1" sz="1500"/>
          </a:p>
        </p:txBody>
      </p:sp>
      <p:sp>
        <p:nvSpPr>
          <p:cNvPr id="199" name="Google Shape;199;p46"/>
          <p:cNvSpPr/>
          <p:nvPr/>
        </p:nvSpPr>
        <p:spPr>
          <a:xfrm>
            <a:off x="1756940" y="1520702"/>
            <a:ext cx="389700" cy="389700"/>
          </a:xfrm>
          <a:prstGeom prst="ellipse">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46"/>
          <p:cNvPicPr preferRelativeResize="0"/>
          <p:nvPr/>
        </p:nvPicPr>
        <p:blipFill>
          <a:blip r:embed="rId4">
            <a:alphaModFix/>
          </a:blip>
          <a:stretch>
            <a:fillRect/>
          </a:stretch>
        </p:blipFill>
        <p:spPr>
          <a:xfrm>
            <a:off x="1756950" y="1520700"/>
            <a:ext cx="389700" cy="389700"/>
          </a:xfrm>
          <a:prstGeom prst="rect">
            <a:avLst/>
          </a:prstGeom>
          <a:noFill/>
          <a:ln>
            <a:noFill/>
          </a:ln>
        </p:spPr>
      </p:pic>
      <p:sp>
        <p:nvSpPr>
          <p:cNvPr id="201" name="Google Shape;201;p46"/>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cxnSp>
        <p:nvCxnSpPr>
          <p:cNvPr id="202" name="Google Shape;202;p46"/>
          <p:cNvCxnSpPr>
            <a:endCxn id="203" idx="1"/>
          </p:cNvCxnSpPr>
          <p:nvPr/>
        </p:nvCxnSpPr>
        <p:spPr>
          <a:xfrm rot="-5400000">
            <a:off x="8121450" y="2484350"/>
            <a:ext cx="1728300" cy="316800"/>
          </a:xfrm>
          <a:prstGeom prst="bentConnector2">
            <a:avLst/>
          </a:prstGeom>
          <a:noFill/>
          <a:ln cap="flat" cmpd="sng" w="19050">
            <a:solidFill>
              <a:schemeClr val="accent6"/>
            </a:solidFill>
            <a:prstDash val="solid"/>
            <a:round/>
            <a:headEnd len="med" w="med" type="none"/>
            <a:tailEnd len="med" w="med" type="none"/>
          </a:ln>
        </p:spPr>
      </p:cxnSp>
      <p:sp>
        <p:nvSpPr>
          <p:cNvPr id="203" name="Google Shape;203;p46"/>
          <p:cNvSpPr/>
          <p:nvPr/>
        </p:nvSpPr>
        <p:spPr>
          <a:xfrm>
            <a:off x="9144000" y="1505150"/>
            <a:ext cx="557400" cy="54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10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86" name="Google Shape;686;p100"/>
          <p:cNvSpPr txBox="1"/>
          <p:nvPr/>
        </p:nvSpPr>
        <p:spPr>
          <a:xfrm>
            <a:off x="1309700" y="2623175"/>
            <a:ext cx="62985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Fundamentos de desarrollo con JS.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Didact Gothic"/>
                <a:ea typeface="Didact Gothic"/>
                <a:cs typeface="Didact Gothic"/>
                <a:sym typeface="Didact Gothic"/>
              </a:rPr>
              <a:t>¿Cómo escribir JavaScript?</a:t>
            </a:r>
            <a:endParaRPr sz="2200">
              <a:solidFill>
                <a:srgbClr val="E0FF00"/>
              </a:solidFill>
              <a:latin typeface="Didact Gothic"/>
              <a:ea typeface="Didact Gothic"/>
              <a:cs typeface="Didact Gothic"/>
              <a:sym typeface="Didact Gothic"/>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Didact Gothic"/>
                <a:ea typeface="Didact Gothic"/>
                <a:cs typeface="Didact Gothic"/>
                <a:sym typeface="Didact Gothic"/>
              </a:rPr>
              <a:t>Declaración de Variables.</a:t>
            </a:r>
            <a:endParaRPr sz="2200">
              <a:solidFill>
                <a:srgbClr val="E0FF00"/>
              </a:solidFill>
              <a:latin typeface="Didact Gothic"/>
              <a:ea typeface="Didact Gothic"/>
              <a:cs typeface="Didact Gothic"/>
              <a:sym typeface="Didact Gothic"/>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Didact Gothic"/>
                <a:ea typeface="Didact Gothic"/>
                <a:cs typeface="Didact Gothic"/>
                <a:sym typeface="Didact Gothic"/>
              </a:rPr>
              <a:t>Funciones de prompt, alert y console</a:t>
            </a:r>
            <a:r>
              <a:rPr lang="en-GB" sz="2200">
                <a:solidFill>
                  <a:srgbClr val="E0FF00"/>
                </a:solidFill>
                <a:latin typeface="Helvetica Neue Light"/>
                <a:ea typeface="Helvetica Neue Light"/>
                <a:cs typeface="Helvetica Neue Light"/>
                <a:sym typeface="Helvetica Neue Light"/>
              </a:rPr>
              <a:t>.</a:t>
            </a:r>
            <a:endParaRPr sz="2200">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90" name="Shape 690"/>
        <p:cNvGrpSpPr/>
        <p:nvPr/>
      </p:nvGrpSpPr>
      <p:grpSpPr>
        <a:xfrm>
          <a:off x="0" y="0"/>
          <a:ext cx="0" cy="0"/>
          <a:chOff x="0" y="0"/>
          <a:chExt cx="0" cy="0"/>
        </a:xfrm>
      </p:grpSpPr>
      <p:sp>
        <p:nvSpPr>
          <p:cNvPr id="691" name="Google Shape;691;p101"/>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692" name="Google Shape;692;p101"/>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693" name="Google Shape;693;p10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2"/>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Aprende Programación Web y construye el futuro de nuestra humanidad</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4"/>
              </a:rPr>
              <a:t>Desarrollo freelance</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Desarrollo profesional</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99" name="Google Shape;699;p102"/>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700" name="Google Shape;700;p102"/>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02"/>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702" name="Google Shape;702;p102"/>
          <p:cNvPicPr preferRelativeResize="0"/>
          <p:nvPr/>
        </p:nvPicPr>
        <p:blipFill>
          <a:blip r:embed="rId7">
            <a:alphaModFix/>
          </a:blip>
          <a:stretch>
            <a:fillRect/>
          </a:stretch>
        </p:blipFill>
        <p:spPr>
          <a:xfrm>
            <a:off x="1484234" y="1279240"/>
            <a:ext cx="545131" cy="545131"/>
          </a:xfrm>
          <a:prstGeom prst="rect">
            <a:avLst/>
          </a:prstGeom>
          <a:noFill/>
          <a:ln>
            <a:noFill/>
          </a:ln>
        </p:spPr>
      </p:pic>
      <p:pic>
        <p:nvPicPr>
          <p:cNvPr id="703" name="Google Shape;703;p102"/>
          <p:cNvPicPr preferRelativeResize="0"/>
          <p:nvPr/>
        </p:nvPicPr>
        <p:blipFill rotWithShape="1">
          <a:blip r:embed="rId8">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3"/>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CoderNews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4"/>
              </a:rPr>
              <a:t>Serie de Branding</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Serie para Emprendedores</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6"/>
              </a:rPr>
              <a:t>Serie Aprende a Usar TikTok</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7"/>
              </a:rPr>
              <a:t>Serie Finanzas Personales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8"/>
              </a:rPr>
              <a:t>CoderConf</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709" name="Google Shape;709;p103"/>
          <p:cNvPicPr preferRelativeResize="0"/>
          <p:nvPr/>
        </p:nvPicPr>
        <p:blipFill>
          <a:blip r:embed="rId9">
            <a:alphaModFix/>
          </a:blip>
          <a:stretch>
            <a:fillRect/>
          </a:stretch>
        </p:blipFill>
        <p:spPr>
          <a:xfrm>
            <a:off x="7567925" y="4659625"/>
            <a:ext cx="1186526" cy="330675"/>
          </a:xfrm>
          <a:prstGeom prst="rect">
            <a:avLst/>
          </a:prstGeom>
          <a:noFill/>
          <a:ln>
            <a:noFill/>
          </a:ln>
        </p:spPr>
      </p:pic>
      <p:sp>
        <p:nvSpPr>
          <p:cNvPr id="710" name="Google Shape;710;p103"/>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03"/>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712" name="Google Shape;712;p103"/>
          <p:cNvPicPr preferRelativeResize="0"/>
          <p:nvPr/>
        </p:nvPicPr>
        <p:blipFill>
          <a:blip r:embed="rId10">
            <a:alphaModFix/>
          </a:blip>
          <a:stretch>
            <a:fillRect/>
          </a:stretch>
        </p:blipFill>
        <p:spPr>
          <a:xfrm>
            <a:off x="1484234" y="1279240"/>
            <a:ext cx="545131" cy="545131"/>
          </a:xfrm>
          <a:prstGeom prst="rect">
            <a:avLst/>
          </a:prstGeom>
          <a:noFill/>
          <a:ln>
            <a:noFill/>
          </a:ln>
        </p:spPr>
      </p:pic>
      <p:pic>
        <p:nvPicPr>
          <p:cNvPr id="713" name="Google Shape;713;p103"/>
          <p:cNvPicPr preferRelativeResize="0"/>
          <p:nvPr/>
        </p:nvPicPr>
        <p:blipFill rotWithShape="1">
          <a:blip r:embed="rId11">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pic>
        <p:nvPicPr>
          <p:cNvPr id="718" name="Google Shape;718;p104"/>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719" name="Google Shape;719;p104"/>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5"/>
          <p:cNvSpPr txBox="1"/>
          <p:nvPr/>
        </p:nvSpPr>
        <p:spPr>
          <a:xfrm>
            <a:off x="1000475" y="1582900"/>
            <a:ext cx="6529200" cy="3407400"/>
          </a:xfrm>
          <a:prstGeom prst="rect">
            <a:avLst/>
          </a:prstGeom>
          <a:noFill/>
          <a:ln>
            <a:noFill/>
          </a:ln>
        </p:spPr>
        <p:txBody>
          <a:bodyPr anchorCtr="0" anchor="ctr" bIns="91425" lIns="91425" spcFirstLastPara="1" rIns="91425" wrap="square" tIns="91425">
            <a:noAutofit/>
          </a:bodyPr>
          <a:lstStyle/>
          <a:p>
            <a:pPr indent="-24300" lvl="0" marL="1890000" rtl="0" algn="l">
              <a:lnSpc>
                <a:spcPct val="115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Consola, variables y tipos de datos | </a:t>
            </a:r>
            <a:br>
              <a:rPr lang="en-GB" sz="1800">
                <a:solidFill>
                  <a:schemeClr val="dk1"/>
                </a:solidFill>
                <a:latin typeface="Helvetica Neue Light"/>
                <a:ea typeface="Helvetica Neue Light"/>
                <a:cs typeface="Helvetica Neue Light"/>
                <a:sym typeface="Helvetica Neue Light"/>
              </a:rPr>
            </a:br>
            <a:r>
              <a:rPr b="1" i="1" lang="en-GB" sz="1800">
                <a:solidFill>
                  <a:schemeClr val="dk1"/>
                </a:solidFill>
                <a:latin typeface="Helvetica Neue"/>
                <a:ea typeface="Helvetica Neue"/>
                <a:cs typeface="Helvetica Neue"/>
                <a:sym typeface="Helvetica Neue"/>
              </a:rPr>
              <a:t> </a:t>
            </a:r>
            <a:r>
              <a:rPr b="1" i="1" lang="en-GB" sz="1800" u="sng">
                <a:solidFill>
                  <a:schemeClr val="hlink"/>
                </a:solidFill>
                <a:latin typeface="Helvetica Neue"/>
                <a:ea typeface="Helvetica Neue"/>
                <a:cs typeface="Helvetica Neue"/>
                <a:sym typeface="Helvetica Neue"/>
                <a:hlinkClick r:id="rId3"/>
              </a:rPr>
              <a:t>Los apuntes de Majo (Página 1 a 8).</a:t>
            </a:r>
            <a:endParaRPr sz="1800">
              <a:solidFill>
                <a:schemeClr val="dk1"/>
              </a:solidFill>
              <a:latin typeface="Helvetica Neue Light"/>
              <a:ea typeface="Helvetica Neue Light"/>
              <a:cs typeface="Helvetica Neue Light"/>
              <a:sym typeface="Helvetica Neue Light"/>
            </a:endParaRPr>
          </a:p>
          <a:p>
            <a:pPr indent="-24300" lvl="0" marL="1890000" rtl="0" algn="l">
              <a:lnSpc>
                <a:spcPct val="115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Variables, valores y referencias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4"/>
              </a:rPr>
              <a:t>Te lo explico con gatitos.</a:t>
            </a:r>
            <a:endParaRPr sz="1800">
              <a:solidFill>
                <a:schemeClr val="dk1"/>
              </a:solidFill>
              <a:latin typeface="Helvetica Neue Light"/>
              <a:ea typeface="Helvetica Neue Light"/>
              <a:cs typeface="Helvetica Neue Light"/>
              <a:sym typeface="Helvetica Neue Light"/>
            </a:endParaRPr>
          </a:p>
          <a:p>
            <a:pPr indent="-24300" lvl="0" marL="1890000" rtl="0" algn="l">
              <a:lnSpc>
                <a:spcPct val="115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Práctica interactiva sobre Algoritmia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5"/>
              </a:rPr>
              <a:t>La aventura del punto.</a:t>
            </a:r>
            <a:endParaRPr sz="1800">
              <a:solidFill>
                <a:schemeClr val="dk1"/>
              </a:solidFill>
              <a:latin typeface="Helvetica Neue Light"/>
              <a:ea typeface="Helvetica Neue Light"/>
              <a:cs typeface="Helvetica Neue Light"/>
              <a:sym typeface="Helvetica Neue Light"/>
            </a:endParaRPr>
          </a:p>
          <a:p>
            <a:pPr indent="-24300" lvl="0" marL="1890000" marR="0" rtl="0" algn="l">
              <a:lnSpc>
                <a:spcPct val="115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Herramienta recomendada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6"/>
              </a:rPr>
              <a:t>Visual Studio Code.</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725" name="Google Shape;725;p105"/>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726" name="Google Shape;726;p105"/>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727" name="Google Shape;727;p105"/>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05"/>
          <p:cNvSpPr txBox="1"/>
          <p:nvPr/>
        </p:nvSpPr>
        <p:spPr>
          <a:xfrm>
            <a:off x="2455275" y="4322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729" name="Google Shape;729;p105"/>
          <p:cNvPicPr preferRelativeResize="0"/>
          <p:nvPr/>
        </p:nvPicPr>
        <p:blipFill>
          <a:blip r:embed="rId9">
            <a:alphaModFix/>
          </a:blip>
          <a:stretch>
            <a:fillRect/>
          </a:stretch>
        </p:blipFill>
        <p:spPr>
          <a:xfrm>
            <a:off x="1408034" y="593440"/>
            <a:ext cx="545131" cy="545131"/>
          </a:xfrm>
          <a:prstGeom prst="rect">
            <a:avLst/>
          </a:prstGeom>
          <a:noFill/>
          <a:ln>
            <a:noFill/>
          </a:ln>
        </p:spPr>
      </p:pic>
      <p:sp>
        <p:nvSpPr>
          <p:cNvPr id="730" name="Google Shape;730;p105"/>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0"/>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34" name="Shape 734"/>
        <p:cNvGrpSpPr/>
        <p:nvPr/>
      </p:nvGrpSpPr>
      <p:grpSpPr>
        <a:xfrm>
          <a:off x="0" y="0"/>
          <a:ext cx="0" cy="0"/>
          <a:chOff x="0" y="0"/>
          <a:chExt cx="0" cy="0"/>
        </a:xfrm>
      </p:grpSpPr>
      <p:sp>
        <p:nvSpPr>
          <p:cNvPr id="735" name="Google Shape;735;p106"/>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736" name="Google Shape;736;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7" name="Google Shape;737;p106"/>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7"/>
          <p:cNvSpPr txBox="1"/>
          <p:nvPr/>
        </p:nvSpPr>
        <p:spPr>
          <a:xfrm>
            <a:off x="1373850" y="2869500"/>
            <a:ext cx="63963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Haz clic </a:t>
            </a:r>
            <a:r>
              <a:rPr lang="en-GB" sz="20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n-GB" sz="2000">
                <a:solidFill>
                  <a:schemeClr val="accent1"/>
                </a:solidFill>
                <a:latin typeface="Helvetica Neue Light"/>
                <a:ea typeface="Helvetica Neue Light"/>
                <a:cs typeface="Helvetica Neue Light"/>
                <a:sym typeface="Helvetica Neue Light"/>
              </a:rPr>
              <a:t> </a:t>
            </a:r>
            <a:r>
              <a:rPr lang="en-GB" sz="2000">
                <a:solidFill>
                  <a:schemeClr val="dk1"/>
                </a:solidFill>
                <a:latin typeface="Helvetica Neue Light"/>
                <a:ea typeface="Helvetica Neue Light"/>
                <a:cs typeface="Helvetica Neue Light"/>
                <a:sym typeface="Helvetica Neue Light"/>
              </a:rPr>
              <a:t>y conoce todos nuestros beneficios exclusivos para estudiantes de Coderhouse.</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000"/>
              </a:spcBef>
              <a:spcAft>
                <a:spcPts val="100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743" name="Google Shape;743;p10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44" name="Google Shape;744;p107"/>
          <p:cNvSpPr txBox="1"/>
          <p:nvPr/>
        </p:nvSpPr>
        <p:spPr>
          <a:xfrm>
            <a:off x="2183538" y="1165975"/>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pic>
        <p:nvPicPr>
          <p:cNvPr id="745" name="Google Shape;745;p107"/>
          <p:cNvPicPr preferRelativeResize="0"/>
          <p:nvPr/>
        </p:nvPicPr>
        <p:blipFill>
          <a:blip r:embed="rId5">
            <a:alphaModFix/>
          </a:blip>
          <a:stretch>
            <a:fillRect/>
          </a:stretch>
        </p:blipFill>
        <p:spPr>
          <a:xfrm>
            <a:off x="5856850" y="1227375"/>
            <a:ext cx="595275" cy="5952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9" name="Shape 749"/>
        <p:cNvGrpSpPr/>
        <p:nvPr/>
      </p:nvGrpSpPr>
      <p:grpSpPr>
        <a:xfrm>
          <a:off x="0" y="0"/>
          <a:ext cx="0" cy="0"/>
          <a:chOff x="0" y="0"/>
          <a:chExt cx="0" cy="0"/>
        </a:xfrm>
      </p:grpSpPr>
      <p:sp>
        <p:nvSpPr>
          <p:cNvPr id="750" name="Google Shape;750;p10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51" name="Google Shape;751;p108"/>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55" name="Shape 755"/>
        <p:cNvGrpSpPr/>
        <p:nvPr/>
      </p:nvGrpSpPr>
      <p:grpSpPr>
        <a:xfrm>
          <a:off x="0" y="0"/>
          <a:ext cx="0" cy="0"/>
          <a:chOff x="0" y="0"/>
          <a:chExt cx="0" cy="0"/>
        </a:xfrm>
      </p:grpSpPr>
      <p:sp>
        <p:nvSpPr>
          <p:cNvPr id="756" name="Google Shape;756;p10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757" name="Google Shape;757;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7"/>
          <p:cNvSpPr txBox="1"/>
          <p:nvPr/>
        </p:nvSpPr>
        <p:spPr>
          <a:xfrm>
            <a:off x="2146650" y="1444700"/>
            <a:ext cx="6118800" cy="24858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Mantén a tu alcance </a:t>
            </a:r>
            <a:r>
              <a:rPr b="1" lang="en-GB" sz="1300">
                <a:solidFill>
                  <a:schemeClr val="dk1"/>
                </a:solidFill>
                <a:latin typeface="Helvetica Neue"/>
                <a:ea typeface="Helvetica Neue"/>
                <a:cs typeface="Helvetica Neue"/>
                <a:sym typeface="Helvetica Neue"/>
              </a:rPr>
              <a:t>agua-mate-café</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Conéctate desde algún equipo (laptop, tablet) que te permita </a:t>
            </a:r>
            <a:r>
              <a:rPr b="1" lang="en-GB" sz="1300">
                <a:solidFill>
                  <a:schemeClr val="dk1"/>
                </a:solidFill>
                <a:latin typeface="Helvetica Neue"/>
                <a:ea typeface="Helvetica Neue"/>
                <a:cs typeface="Helvetica Neue"/>
                <a:sym typeface="Helvetica Neue"/>
              </a:rPr>
              <a:t>realizar las actividades</a:t>
            </a:r>
            <a:r>
              <a:rPr lang="en-GB" sz="1300">
                <a:solidFill>
                  <a:schemeClr val="dk1"/>
                </a:solidFill>
                <a:latin typeface="Helvetica Neue Light"/>
                <a:ea typeface="Helvetica Neue Light"/>
                <a:cs typeface="Helvetica Neue Light"/>
                <a:sym typeface="Helvetica Neue Light"/>
              </a:rPr>
              <a:t> sin complicaciones.</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Si lo necesitas ubica lápiz y papel para que no se escapen las ideas, sin embargo recuerda que en el</a:t>
            </a:r>
            <a:r>
              <a:rPr b="1" lang="en-GB" sz="1300">
                <a:solidFill>
                  <a:schemeClr val="dk1"/>
                </a:solidFill>
                <a:latin typeface="Helvetica Neue"/>
                <a:ea typeface="Helvetica Neue"/>
                <a:cs typeface="Helvetica Neue"/>
                <a:sym typeface="Helvetica Neue"/>
              </a:rPr>
              <a:t> Drive </a:t>
            </a:r>
            <a:r>
              <a:rPr lang="en-GB" sz="1300">
                <a:solidFill>
                  <a:schemeClr val="dk1"/>
                </a:solidFill>
                <a:latin typeface="Helvetica Neue Light"/>
                <a:ea typeface="Helvetica Neue Light"/>
                <a:cs typeface="Helvetica Neue Light"/>
                <a:sym typeface="Helvetica Neue Light"/>
              </a:rPr>
              <a:t>tienes </a:t>
            </a:r>
            <a:r>
              <a:rPr b="1" lang="en-GB" sz="1300">
                <a:solidFill>
                  <a:schemeClr val="dk1"/>
                </a:solidFill>
                <a:latin typeface="Helvetica Neue"/>
                <a:ea typeface="Helvetica Neue"/>
                <a:cs typeface="Helvetica Neue"/>
                <a:sym typeface="Helvetica Neue"/>
              </a:rPr>
              <a:t>archivos</a:t>
            </a:r>
            <a:r>
              <a:rPr lang="en-GB" sz="1300">
                <a:solidFill>
                  <a:schemeClr val="dk1"/>
                </a:solidFill>
                <a:latin typeface="Helvetica Neue Light"/>
                <a:ea typeface="Helvetica Neue Light"/>
                <a:cs typeface="Helvetica Neue Light"/>
                <a:sym typeface="Helvetica Neue Light"/>
              </a:rPr>
              <a:t> que te ayudarán a repasar, incluidas las </a:t>
            </a:r>
            <a:r>
              <a:rPr b="1" lang="en-GB" sz="1300">
                <a:solidFill>
                  <a:schemeClr val="dk1"/>
                </a:solidFill>
                <a:latin typeface="Helvetica Neue"/>
                <a:ea typeface="Helvetica Neue"/>
                <a:cs typeface="Helvetica Neue"/>
                <a:sym typeface="Helvetica Neue"/>
              </a:rPr>
              <a:t>presentaciones</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Calibri"/>
              <a:buChar char="✓"/>
            </a:pPr>
            <a:r>
              <a:rPr lang="en-GB" sz="1300">
                <a:solidFill>
                  <a:schemeClr val="dk1"/>
                </a:solidFill>
                <a:latin typeface="Helvetica Neue Light"/>
                <a:ea typeface="Helvetica Neue Light"/>
                <a:cs typeface="Helvetica Neue Light"/>
                <a:sym typeface="Helvetica Neue Light"/>
              </a:rPr>
              <a:t>Todas las clases quedarán grabadas y serán compartidas tanto en la </a:t>
            </a:r>
            <a:r>
              <a:rPr b="1" lang="en-GB" sz="1300">
                <a:solidFill>
                  <a:schemeClr val="dk1"/>
                </a:solidFill>
                <a:latin typeface="Helvetica Neue"/>
                <a:ea typeface="Helvetica Neue"/>
                <a:cs typeface="Helvetica Neue"/>
                <a:sym typeface="Helvetica Neue"/>
              </a:rPr>
              <a:t>plataforma de Coderhouse</a:t>
            </a:r>
            <a:r>
              <a:rPr lang="en-GB" sz="1300">
                <a:solidFill>
                  <a:schemeClr val="dk1"/>
                </a:solidFill>
                <a:latin typeface="Helvetica Neue Light"/>
                <a:ea typeface="Helvetica Neue Light"/>
                <a:cs typeface="Helvetica Neue Light"/>
                <a:sym typeface="Helvetica Neue Light"/>
              </a:rPr>
              <a:t> como por </a:t>
            </a:r>
            <a:r>
              <a:rPr b="1" lang="en-GB" sz="1300">
                <a:solidFill>
                  <a:schemeClr val="dk1"/>
                </a:solidFill>
                <a:latin typeface="Helvetica Neue"/>
                <a:ea typeface="Helvetica Neue"/>
                <a:cs typeface="Helvetica Neue"/>
                <a:sym typeface="Helvetica Neue"/>
              </a:rPr>
              <a:t>Google Drive</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Calibri"/>
              <a:ea typeface="Calibri"/>
              <a:cs typeface="Calibri"/>
              <a:sym typeface="Calibri"/>
            </a:endParaRPr>
          </a:p>
        </p:txBody>
      </p:sp>
      <p:pic>
        <p:nvPicPr>
          <p:cNvPr id="209" name="Google Shape;209;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0" name="Google Shape;210;p47"/>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sp>
        <p:nvSpPr>
          <p:cNvPr id="211" name="Google Shape;211;p47"/>
          <p:cNvSpPr/>
          <p:nvPr/>
        </p:nvSpPr>
        <p:spPr>
          <a:xfrm>
            <a:off x="-75200" y="1505150"/>
            <a:ext cx="2022000" cy="3306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Herramientas</a:t>
            </a:r>
            <a:r>
              <a:rPr b="1" i="1" lang="en-GB" sz="1500"/>
              <a:t>:</a:t>
            </a:r>
            <a:endParaRPr b="1" i="1" sz="1500"/>
          </a:p>
        </p:txBody>
      </p:sp>
      <p:sp>
        <p:nvSpPr>
          <p:cNvPr id="212" name="Google Shape;212;p47"/>
          <p:cNvSpPr/>
          <p:nvPr/>
        </p:nvSpPr>
        <p:spPr>
          <a:xfrm>
            <a:off x="1756940" y="1475602"/>
            <a:ext cx="389700" cy="389700"/>
          </a:xfrm>
          <a:prstGeom prst="ellipse">
            <a:avLst/>
          </a:prstGeom>
          <a:solidFill>
            <a:schemeClr val="lt1"/>
          </a:solidFill>
          <a:ln cap="flat" cmpd="sng" w="9525">
            <a:solidFill>
              <a:srgbClr val="3CEFA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47"/>
          <p:cNvPicPr preferRelativeResize="0"/>
          <p:nvPr/>
        </p:nvPicPr>
        <p:blipFill>
          <a:blip r:embed="rId4">
            <a:alphaModFix/>
          </a:blip>
          <a:stretch>
            <a:fillRect/>
          </a:stretch>
        </p:blipFill>
        <p:spPr>
          <a:xfrm>
            <a:off x="1786450" y="1505124"/>
            <a:ext cx="360200" cy="360200"/>
          </a:xfrm>
          <a:prstGeom prst="rect">
            <a:avLst/>
          </a:prstGeom>
          <a:noFill/>
          <a:ln>
            <a:noFill/>
          </a:ln>
        </p:spPr>
      </p:pic>
      <p:cxnSp>
        <p:nvCxnSpPr>
          <p:cNvPr id="214" name="Google Shape;214;p47"/>
          <p:cNvCxnSpPr>
            <a:stCxn id="211" idx="2"/>
          </p:cNvCxnSpPr>
          <p:nvPr/>
        </p:nvCxnSpPr>
        <p:spPr>
          <a:xfrm flipH="1" rot="-5400000">
            <a:off x="3712450" y="-940900"/>
            <a:ext cx="2292900" cy="7846200"/>
          </a:xfrm>
          <a:prstGeom prst="bentConnector2">
            <a:avLst/>
          </a:prstGeom>
          <a:noFill/>
          <a:ln cap="flat" cmpd="sng" w="19050">
            <a:solidFill>
              <a:srgbClr val="3CEFAB"/>
            </a:solidFill>
            <a:prstDash val="solid"/>
            <a:round/>
            <a:headEnd len="med" w="med" type="none"/>
            <a:tailEnd len="med" w="med" type="none"/>
          </a:ln>
        </p:spPr>
      </p:cxnSp>
      <p:cxnSp>
        <p:nvCxnSpPr>
          <p:cNvPr id="215" name="Google Shape;215;p47"/>
          <p:cNvCxnSpPr>
            <a:endCxn id="216" idx="1"/>
          </p:cNvCxnSpPr>
          <p:nvPr/>
        </p:nvCxnSpPr>
        <p:spPr>
          <a:xfrm rot="-5400000">
            <a:off x="7768800" y="2761550"/>
            <a:ext cx="2387700" cy="362700"/>
          </a:xfrm>
          <a:prstGeom prst="bentConnector2">
            <a:avLst/>
          </a:prstGeom>
          <a:noFill/>
          <a:ln cap="flat" cmpd="sng" w="19050">
            <a:solidFill>
              <a:srgbClr val="3CEFAB"/>
            </a:solidFill>
            <a:prstDash val="solid"/>
            <a:round/>
            <a:headEnd len="med" w="med" type="none"/>
            <a:tailEnd len="med" w="med" type="none"/>
          </a:ln>
        </p:spPr>
      </p:cxnSp>
      <p:sp>
        <p:nvSpPr>
          <p:cNvPr id="216" name="Google Shape;216;p47"/>
          <p:cNvSpPr/>
          <p:nvPr/>
        </p:nvSpPr>
        <p:spPr>
          <a:xfrm>
            <a:off x="9144000" y="1475600"/>
            <a:ext cx="557400" cy="54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1" name="Shape 761"/>
        <p:cNvGrpSpPr/>
        <p:nvPr/>
      </p:nvGrpSpPr>
      <p:grpSpPr>
        <a:xfrm>
          <a:off x="0" y="0"/>
          <a:ext cx="0" cy="0"/>
          <a:chOff x="0" y="0"/>
          <a:chExt cx="0" cy="0"/>
        </a:xfrm>
      </p:grpSpPr>
      <p:sp>
        <p:nvSpPr>
          <p:cNvPr id="762" name="Google Shape;762;p110"/>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¡GRACIAS POR ESTUDIAR CON NOSOTROS!</a:t>
            </a:r>
            <a:endParaRPr b="0" i="1" sz="3600" u="none" cap="none" strike="noStrike">
              <a:solidFill>
                <a:srgbClr val="121212"/>
              </a:solidFill>
              <a:latin typeface="Anton"/>
              <a:ea typeface="Anton"/>
              <a:cs typeface="Anton"/>
              <a:sym typeface="Anton"/>
            </a:endParaRPr>
          </a:p>
        </p:txBody>
      </p:sp>
      <p:sp>
        <p:nvSpPr>
          <p:cNvPr id="763" name="Google Shape;763;p11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8"/>
          <p:cNvSpPr txBox="1"/>
          <p:nvPr/>
        </p:nvSpPr>
        <p:spPr>
          <a:xfrm>
            <a:off x="2146650" y="1444700"/>
            <a:ext cx="6477300" cy="1885500"/>
          </a:xfrm>
          <a:prstGeom prst="rect">
            <a:avLst/>
          </a:prstGeom>
          <a:noFill/>
          <a:ln>
            <a:noFill/>
          </a:ln>
        </p:spPr>
        <p:txBody>
          <a:bodyPr anchorCtr="0" anchor="t" bIns="91425" lIns="91425" spcFirstLastPara="1" rIns="91425" wrap="square" tIns="91425">
            <a:spAutoFit/>
          </a:bodyPr>
          <a:lstStyle/>
          <a:p>
            <a:pPr indent="-311150" lvl="0" marL="457200" rtl="0" algn="just">
              <a:lnSpc>
                <a:spcPct val="150000"/>
              </a:lnSpc>
              <a:spcBef>
                <a:spcPts val="0"/>
              </a:spcBef>
              <a:spcAft>
                <a:spcPts val="0"/>
              </a:spcAft>
              <a:buClr>
                <a:schemeClr val="dk1"/>
              </a:buClr>
              <a:buSzPts val="1300"/>
              <a:buFont typeface="Helvetica Neue"/>
              <a:buChar char="✓"/>
            </a:pPr>
            <a:r>
              <a:rPr b="1" lang="en-GB" sz="1300">
                <a:solidFill>
                  <a:schemeClr val="dk1"/>
                </a:solidFill>
                <a:latin typeface="Helvetica Neue"/>
                <a:ea typeface="Helvetica Neue"/>
                <a:cs typeface="Helvetica Neue"/>
                <a:sym typeface="Helvetica Neue"/>
              </a:rPr>
              <a:t>¡Participa de los Afters!</a:t>
            </a:r>
            <a:r>
              <a:rPr lang="en-GB" sz="1300">
                <a:solidFill>
                  <a:schemeClr val="dk1"/>
                </a:solidFill>
                <a:latin typeface="Helvetica Neue Light"/>
                <a:ea typeface="Helvetica Neue Light"/>
                <a:cs typeface="Helvetica Neue Light"/>
                <a:sym typeface="Helvetica Neue Light"/>
              </a:rPr>
              <a:t> Son un gran espacio para atender dudas y mostrar avances.</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a:buChar char="✓"/>
            </a:pPr>
            <a:r>
              <a:rPr lang="en-GB" sz="1300">
                <a:solidFill>
                  <a:schemeClr val="dk1"/>
                </a:solidFill>
                <a:latin typeface="Helvetica Neue Light"/>
                <a:ea typeface="Helvetica Neue Light"/>
                <a:cs typeface="Helvetica Neue Light"/>
                <a:sym typeface="Helvetica Neue Light"/>
              </a:rPr>
              <a:t>Intercambia ideas y consultas por el chat de Slack: </a:t>
            </a:r>
            <a:r>
              <a:rPr b="1" lang="en-GB" sz="1300">
                <a:solidFill>
                  <a:schemeClr val="dk1"/>
                </a:solidFill>
                <a:latin typeface="Helvetica Neue"/>
                <a:ea typeface="Helvetica Neue"/>
                <a:cs typeface="Helvetica Neue"/>
                <a:sym typeface="Helvetica Neue"/>
              </a:rPr>
              <a:t>entre todos nos ayudamos a mejorar</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a:buChar char="✓"/>
            </a:pPr>
            <a:r>
              <a:rPr lang="en-GB" sz="1300">
                <a:solidFill>
                  <a:schemeClr val="dk1"/>
                </a:solidFill>
                <a:latin typeface="Helvetica Neue Light"/>
                <a:ea typeface="Helvetica Neue Light"/>
                <a:cs typeface="Helvetica Neue Light"/>
                <a:sym typeface="Helvetica Neue Light"/>
              </a:rPr>
              <a:t>Siempre interactúa con otros/as</a:t>
            </a:r>
            <a:r>
              <a:rPr b="1" lang="en-GB" sz="1300">
                <a:solidFill>
                  <a:schemeClr val="dk1"/>
                </a:solidFill>
                <a:latin typeface="Helvetica Neue"/>
                <a:ea typeface="Helvetica Neue"/>
                <a:cs typeface="Helvetica Neue"/>
                <a:sym typeface="Helvetica Neue"/>
              </a:rPr>
              <a:t> respetuosamente</a:t>
            </a:r>
            <a:r>
              <a:rPr lang="en-GB" sz="1300">
                <a:solidFill>
                  <a:schemeClr val="dk1"/>
                </a:solidFill>
                <a:latin typeface="Helvetica Neue Light"/>
                <a:ea typeface="Helvetica Neue Light"/>
                <a:cs typeface="Helvetica Neue Light"/>
                <a:sym typeface="Helvetica Neue Light"/>
              </a:rPr>
              <a:t>. </a:t>
            </a:r>
            <a:endParaRPr sz="1300">
              <a:solidFill>
                <a:schemeClr val="dk1"/>
              </a:solidFill>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a:buChar char="✓"/>
            </a:pPr>
            <a:r>
              <a:rPr lang="en-GB" sz="1300">
                <a:solidFill>
                  <a:schemeClr val="dk1"/>
                </a:solidFill>
                <a:latin typeface="Helvetica Neue Light"/>
                <a:ea typeface="Helvetica Neue Light"/>
                <a:cs typeface="Helvetica Neue Light"/>
                <a:sym typeface="Helvetica Neue Light"/>
              </a:rPr>
              <a:t>No te olvides de </a:t>
            </a:r>
            <a:r>
              <a:rPr b="1" lang="en-GB" sz="1300">
                <a:solidFill>
                  <a:schemeClr val="dk1"/>
                </a:solidFill>
                <a:latin typeface="Helvetica Neue"/>
                <a:ea typeface="Helvetica Neue"/>
                <a:cs typeface="Helvetica Neue"/>
                <a:sym typeface="Helvetica Neue"/>
              </a:rPr>
              <a:t>valorar tu experiencia educativa</a:t>
            </a:r>
            <a:r>
              <a:rPr lang="en-GB" sz="1300">
                <a:solidFill>
                  <a:schemeClr val="dk1"/>
                </a:solidFill>
                <a:latin typeface="Helvetica Neue Light"/>
                <a:ea typeface="Helvetica Neue Light"/>
                <a:cs typeface="Helvetica Neue Light"/>
                <a:sym typeface="Helvetica Neue Light"/>
              </a:rPr>
              <a:t> y de contarnos cómo te va. </a:t>
            </a:r>
            <a:endParaRPr sz="1300">
              <a:solidFill>
                <a:schemeClr val="dk1"/>
              </a:solidFill>
              <a:latin typeface="Calibri"/>
              <a:ea typeface="Calibri"/>
              <a:cs typeface="Calibri"/>
              <a:sym typeface="Calibri"/>
            </a:endParaRPr>
          </a:p>
        </p:txBody>
      </p:sp>
      <p:pic>
        <p:nvPicPr>
          <p:cNvPr id="222" name="Google Shape;222;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3" name="Google Shape;223;p48"/>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000">
                <a:latin typeface="Anton"/>
                <a:ea typeface="Anton"/>
                <a:cs typeface="Anton"/>
                <a:sym typeface="Anton"/>
              </a:rPr>
              <a:t>ACUERDOS Y COMPROMISOS</a:t>
            </a:r>
            <a:endParaRPr i="1" sz="4000">
              <a:latin typeface="Anton"/>
              <a:ea typeface="Anton"/>
              <a:cs typeface="Anton"/>
              <a:sym typeface="Anton"/>
            </a:endParaRPr>
          </a:p>
        </p:txBody>
      </p:sp>
      <p:sp>
        <p:nvSpPr>
          <p:cNvPr id="224" name="Google Shape;224;p48"/>
          <p:cNvSpPr/>
          <p:nvPr/>
        </p:nvSpPr>
        <p:spPr>
          <a:xfrm>
            <a:off x="-75200" y="1519925"/>
            <a:ext cx="2022000" cy="3306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GB" sz="1500">
                <a:solidFill>
                  <a:schemeClr val="dk1"/>
                </a:solidFill>
                <a:latin typeface="Helvetica Neue"/>
                <a:ea typeface="Helvetica Neue"/>
                <a:cs typeface="Helvetica Neue"/>
                <a:sym typeface="Helvetica Neue"/>
              </a:rPr>
              <a:t>Equipo:</a:t>
            </a:r>
            <a:endParaRPr sz="1500"/>
          </a:p>
        </p:txBody>
      </p:sp>
      <p:sp>
        <p:nvSpPr>
          <p:cNvPr id="225" name="Google Shape;225;p48"/>
          <p:cNvSpPr/>
          <p:nvPr/>
        </p:nvSpPr>
        <p:spPr>
          <a:xfrm>
            <a:off x="1756940" y="1490377"/>
            <a:ext cx="389700" cy="389700"/>
          </a:xfrm>
          <a:prstGeom prst="ellipse">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48"/>
          <p:cNvPicPr preferRelativeResize="0"/>
          <p:nvPr/>
        </p:nvPicPr>
        <p:blipFill>
          <a:blip r:embed="rId4">
            <a:alphaModFix/>
          </a:blip>
          <a:stretch>
            <a:fillRect/>
          </a:stretch>
        </p:blipFill>
        <p:spPr>
          <a:xfrm>
            <a:off x="1786463" y="1519888"/>
            <a:ext cx="330675" cy="330675"/>
          </a:xfrm>
          <a:prstGeom prst="rect">
            <a:avLst/>
          </a:prstGeom>
          <a:noFill/>
          <a:ln>
            <a:noFill/>
          </a:ln>
        </p:spPr>
      </p:pic>
      <p:cxnSp>
        <p:nvCxnSpPr>
          <p:cNvPr id="227" name="Google Shape;227;p48"/>
          <p:cNvCxnSpPr>
            <a:stCxn id="224" idx="2"/>
            <a:endCxn id="222" idx="1"/>
          </p:cNvCxnSpPr>
          <p:nvPr/>
        </p:nvCxnSpPr>
        <p:spPr>
          <a:xfrm flipH="1" rot="-5400000">
            <a:off x="2764600" y="21725"/>
            <a:ext cx="2974500" cy="6632100"/>
          </a:xfrm>
          <a:prstGeom prst="bentConnector2">
            <a:avLst/>
          </a:prstGeom>
          <a:noFill/>
          <a:ln cap="flat" cmpd="sng" w="19050">
            <a:solidFill>
              <a:schemeClr val="accent6"/>
            </a:solidFill>
            <a:prstDash val="solid"/>
            <a:round/>
            <a:headEnd len="med" w="med" type="none"/>
            <a:tailEnd len="med" w="med" type="none"/>
          </a:ln>
        </p:spPr>
      </p:cxn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 práctica.</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33" name="Google Shape;233;p49"/>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234" name="Google Shape;234;p49"/>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Relacionados completamente con el </a:t>
            </a:r>
            <a:r>
              <a:rPr b="0" i="0" lang="en-GB" sz="1400" u="none" cap="none" strike="noStrike">
                <a:solidFill>
                  <a:srgbClr val="000000"/>
                </a:solidFill>
                <a:latin typeface="Helvetica Neue"/>
                <a:ea typeface="Helvetica Neue"/>
                <a:cs typeface="Helvetica Neue"/>
                <a:sym typeface="Helvetica Neue"/>
              </a:rPr>
              <a:t>Proyecto Final</a:t>
            </a:r>
            <a:r>
              <a:rPr b="0" i="0" lang="en-GB" sz="1400"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b="0" i="0" lang="en-GB" sz="1400" u="none" cap="none" strike="noStrike">
                <a:solidFill>
                  <a:schemeClr val="dk1"/>
                </a:solidFill>
                <a:latin typeface="Helvetica Neue Light"/>
                <a:ea typeface="Helvetica Neue Light"/>
                <a:cs typeface="Helvetica Neue Light"/>
                <a:sym typeface="Helvetica Neue Light"/>
              </a:rPr>
              <a:t>hasta 7 días luego de la clase </a:t>
            </a:r>
            <a:r>
              <a:rPr b="0" i="0" lang="en-GB" sz="1400" u="none" cap="none" strike="noStrike">
                <a:solidFill>
                  <a:srgbClr val="000000"/>
                </a:solidFill>
                <a:latin typeface="Helvetica Neue Light"/>
                <a:ea typeface="Helvetica Neue Light"/>
                <a:cs typeface="Helvetica Neue Light"/>
                <a:sym typeface="Helvetica Neue Light"/>
              </a:rPr>
              <a:t>para que sean corregidos.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35" name="Google Shape;235;p4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236" name="Google Shape;236;p49"/>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237" name="Google Shape;237;p49"/>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238" name="Google Shape;238;p49"/>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8</a:t>
            </a:r>
            <a:endParaRPr b="1" i="0" sz="1400" u="none" cap="none" strike="noStrike">
              <a:solidFill>
                <a:srgbClr val="FFFFFF"/>
              </a:solidFill>
              <a:latin typeface="Helvetica Neue"/>
              <a:ea typeface="Helvetica Neue"/>
              <a:cs typeface="Helvetica Neue"/>
              <a:sym typeface="Helvetica Neue"/>
            </a:endParaRPr>
          </a:p>
        </p:txBody>
      </p:sp>
      <p:sp>
        <p:nvSpPr>
          <p:cNvPr id="239" name="Google Shape;239;p49"/>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Actividad en </a:t>
            </a:r>
            <a:r>
              <a:rPr b="1" lang="en-GB" sz="1500">
                <a:solidFill>
                  <a:schemeClr val="dk1"/>
                </a:solidFill>
                <a:latin typeface="Helvetica Neue"/>
                <a:ea typeface="Helvetica Neue"/>
                <a:cs typeface="Helvetica Neue"/>
                <a:sym typeface="Helvetica Neue"/>
              </a:rPr>
              <a:t>clase</a:t>
            </a:r>
            <a:endParaRPr b="1" sz="1500">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¡Hands on!</a:t>
            </a:r>
            <a:endParaRPr b="1" sz="1500">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n-GB" sz="1400" u="none" cap="none" strike="noStrike">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